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Lst>
  <p:notesMasterIdLst>
    <p:notesMasterId r:id="rId46"/>
  </p:notesMasterIdLst>
  <p:handoutMasterIdLst>
    <p:handoutMasterId r:id="rId47"/>
  </p:handoutMasterIdLst>
  <p:sldIdLst>
    <p:sldId id="256" r:id="rId5"/>
    <p:sldId id="813" r:id="rId6"/>
    <p:sldId id="811" r:id="rId7"/>
    <p:sldId id="775" r:id="rId8"/>
    <p:sldId id="776" r:id="rId9"/>
    <p:sldId id="778" r:id="rId10"/>
    <p:sldId id="785" r:id="rId11"/>
    <p:sldId id="782" r:id="rId12"/>
    <p:sldId id="786" r:id="rId13"/>
    <p:sldId id="815" r:id="rId14"/>
    <p:sldId id="816" r:id="rId15"/>
    <p:sldId id="817" r:id="rId16"/>
    <p:sldId id="783" r:id="rId17"/>
    <p:sldId id="787" r:id="rId18"/>
    <p:sldId id="790" r:id="rId19"/>
    <p:sldId id="793" r:id="rId20"/>
    <p:sldId id="789" r:id="rId21"/>
    <p:sldId id="791" r:id="rId22"/>
    <p:sldId id="818" r:id="rId23"/>
    <p:sldId id="784" r:id="rId24"/>
    <p:sldId id="795" r:id="rId25"/>
    <p:sldId id="796" r:id="rId26"/>
    <p:sldId id="777" r:id="rId27"/>
    <p:sldId id="819" r:id="rId28"/>
    <p:sldId id="810" r:id="rId29"/>
    <p:sldId id="808" r:id="rId30"/>
    <p:sldId id="820" r:id="rId31"/>
    <p:sldId id="829" r:id="rId32"/>
    <p:sldId id="801" r:id="rId33"/>
    <p:sldId id="802" r:id="rId34"/>
    <p:sldId id="805" r:id="rId35"/>
    <p:sldId id="826" r:id="rId36"/>
    <p:sldId id="803" r:id="rId37"/>
    <p:sldId id="821" r:id="rId38"/>
    <p:sldId id="824" r:id="rId39"/>
    <p:sldId id="825" r:id="rId40"/>
    <p:sldId id="822" r:id="rId41"/>
    <p:sldId id="827" r:id="rId42"/>
    <p:sldId id="823" r:id="rId43"/>
    <p:sldId id="828" r:id="rId44"/>
    <p:sldId id="639" r:id="rId45"/>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87475" autoAdjust="0"/>
  </p:normalViewPr>
  <p:slideViewPr>
    <p:cSldViewPr snapToGrid="0">
      <p:cViewPr varScale="1">
        <p:scale>
          <a:sx n="59" d="100"/>
          <a:sy n="59" d="100"/>
        </p:scale>
        <p:origin x="282" y="42"/>
      </p:cViewPr>
      <p:guideLst/>
    </p:cSldViewPr>
  </p:slideViewPr>
  <p:notesTextViewPr>
    <p:cViewPr>
      <p:scale>
        <a:sx n="3" d="2"/>
        <a:sy n="3" d="2"/>
      </p:scale>
      <p:origin x="0" y="0"/>
    </p:cViewPr>
  </p:notesTextViewPr>
  <p:notesViewPr>
    <p:cSldViewPr snapToGrid="0">
      <p:cViewPr varScale="1">
        <p:scale>
          <a:sx n="75" d="100"/>
          <a:sy n="75" d="100"/>
        </p:scale>
        <p:origin x="40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9E09D6-AD2B-4EA2-983B-CF3D9FA19257}" type="datetimeFigureOut">
              <a:rPr lang="es-ES" smtClean="0"/>
              <a:t>14/03/2023</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E8D937-A791-4A1B-9FE7-309CD98BDED2}" type="slidenum">
              <a:rPr lang="es-ES" smtClean="0"/>
              <a:t>‹#›</a:t>
            </a:fld>
            <a:endParaRPr lang="es-ES" dirty="0"/>
          </a:p>
        </p:txBody>
      </p:sp>
    </p:spTree>
    <p:extLst>
      <p:ext uri="{BB962C8B-B14F-4D97-AF65-F5344CB8AC3E}">
        <p14:creationId xmlns:p14="http://schemas.microsoft.com/office/powerpoint/2010/main" val="2291303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77F1D-06C5-4D5B-AE0F-034A8D48021B}" type="datetime1">
              <a:rPr lang="es-ES" smtClean="0"/>
              <a:pPr/>
              <a:t>14/03/2023</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D79418-37EB-4378-AD22-89DBB000B0DA}" type="slidenum">
              <a:rPr lang="es-ES" noProof="0" smtClean="0"/>
              <a:t>‹#›</a:t>
            </a:fld>
            <a:endParaRPr lang="es-ES" noProof="0"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D5D79418-37EB-4378-AD22-89DBB000B0DA}" type="slidenum">
              <a:rPr lang="es-ES" smtClean="0"/>
              <a:t>1</a:t>
            </a:fld>
            <a:endParaRPr lang="es-ES" dirty="0"/>
          </a:p>
        </p:txBody>
      </p:sp>
    </p:spTree>
    <p:extLst>
      <p:ext uri="{BB962C8B-B14F-4D97-AF65-F5344CB8AC3E}">
        <p14:creationId xmlns:p14="http://schemas.microsoft.com/office/powerpoint/2010/main" val="304154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3C22-746D-92D0-D5B3-D530488C18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US"/>
          </a:p>
        </p:txBody>
      </p:sp>
      <p:sp>
        <p:nvSpPr>
          <p:cNvPr id="3" name="Subtitle 2">
            <a:extLst>
              <a:ext uri="{FF2B5EF4-FFF2-40B4-BE49-F238E27FC236}">
                <a16:creationId xmlns:a16="http://schemas.microsoft.com/office/drawing/2014/main" id="{E6AC50C7-AA09-ED71-BAF4-DCC593975A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US"/>
          </a:p>
        </p:txBody>
      </p:sp>
      <p:sp>
        <p:nvSpPr>
          <p:cNvPr id="4" name="Date Placeholder 3">
            <a:extLst>
              <a:ext uri="{FF2B5EF4-FFF2-40B4-BE49-F238E27FC236}">
                <a16:creationId xmlns:a16="http://schemas.microsoft.com/office/drawing/2014/main" id="{309C5AA1-76F8-1716-7AAB-37F793079E06}"/>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5" name="Footer Placeholder 4">
            <a:extLst>
              <a:ext uri="{FF2B5EF4-FFF2-40B4-BE49-F238E27FC236}">
                <a16:creationId xmlns:a16="http://schemas.microsoft.com/office/drawing/2014/main" id="{0244F944-0972-4FD1-F40C-26BE4052EBBD}"/>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6" name="Slide Number Placeholder 5">
            <a:extLst>
              <a:ext uri="{FF2B5EF4-FFF2-40B4-BE49-F238E27FC236}">
                <a16:creationId xmlns:a16="http://schemas.microsoft.com/office/drawing/2014/main" id="{B549E569-E398-F699-DC23-AB5183F709E9}"/>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341286087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E8FC-316A-134D-1B89-748ABC3334F5}"/>
              </a:ext>
            </a:extLst>
          </p:cNvPr>
          <p:cNvSpPr>
            <a:spLocks noGrp="1"/>
          </p:cNvSpPr>
          <p:nvPr>
            <p:ph type="title"/>
          </p:nvPr>
        </p:nvSpPr>
        <p:spPr/>
        <p:txBody>
          <a:bodyPr/>
          <a:lstStyle/>
          <a:p>
            <a:r>
              <a:rPr lang="en-US"/>
              <a:t>Click to edit Master title style</a:t>
            </a:r>
            <a:endParaRPr lang="es-US"/>
          </a:p>
        </p:txBody>
      </p:sp>
      <p:sp>
        <p:nvSpPr>
          <p:cNvPr id="3" name="Vertical Text Placeholder 2">
            <a:extLst>
              <a:ext uri="{FF2B5EF4-FFF2-40B4-BE49-F238E27FC236}">
                <a16:creationId xmlns:a16="http://schemas.microsoft.com/office/drawing/2014/main" id="{ED451103-F4D7-FB24-75F1-497EC0651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id="{0B5063EB-D3BB-92A0-02AE-8E865C55FACD}"/>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5" name="Footer Placeholder 4">
            <a:extLst>
              <a:ext uri="{FF2B5EF4-FFF2-40B4-BE49-F238E27FC236}">
                <a16:creationId xmlns:a16="http://schemas.microsoft.com/office/drawing/2014/main" id="{D015B35F-8918-003D-CD4C-3C0DAC052499}"/>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6" name="Slide Number Placeholder 5">
            <a:extLst>
              <a:ext uri="{FF2B5EF4-FFF2-40B4-BE49-F238E27FC236}">
                <a16:creationId xmlns:a16="http://schemas.microsoft.com/office/drawing/2014/main" id="{85B13EF3-64B4-4C17-E1F1-C89B1C1A84D7}"/>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16340754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7DA16B-3C18-C453-01AF-982DC23CB2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US"/>
          </a:p>
        </p:txBody>
      </p:sp>
      <p:sp>
        <p:nvSpPr>
          <p:cNvPr id="3" name="Vertical Text Placeholder 2">
            <a:extLst>
              <a:ext uri="{FF2B5EF4-FFF2-40B4-BE49-F238E27FC236}">
                <a16:creationId xmlns:a16="http://schemas.microsoft.com/office/drawing/2014/main" id="{60F5EB7C-048D-7EFE-9037-687EA8A13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id="{663F50A2-2E72-F757-7335-3B470DF7D092}"/>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5" name="Footer Placeholder 4">
            <a:extLst>
              <a:ext uri="{FF2B5EF4-FFF2-40B4-BE49-F238E27FC236}">
                <a16:creationId xmlns:a16="http://schemas.microsoft.com/office/drawing/2014/main" id="{97C4DF60-8A1D-CE76-1D69-11D99B2FB278}"/>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6" name="Slide Number Placeholder 5">
            <a:extLst>
              <a:ext uri="{FF2B5EF4-FFF2-40B4-BE49-F238E27FC236}">
                <a16:creationId xmlns:a16="http://schemas.microsoft.com/office/drawing/2014/main" id="{C860205C-7311-FE4B-C877-33C974202328}"/>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2595631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áfico 12" descr="Engranaje simple">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áfico 13" descr="Engranaje simple">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áfico 14" descr="Engranaje simple">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áfico 15" descr="Engranaje simple">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áfico 16" descr="Engranaje simple">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Imagen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ángulo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137646" y="753228"/>
            <a:ext cx="9613861" cy="1080938"/>
          </a:xfrm>
        </p:spPr>
        <p:txBody>
          <a:bodyPr rtlCol="0"/>
          <a:lstStyle/>
          <a:p>
            <a:pPr rtl="0"/>
            <a:r>
              <a:rPr lang="es-ES" noProof="0"/>
              <a:t>Haga clic para modificar el estilo de título del patrón</a:t>
            </a:r>
            <a:endParaRPr lang="es-ES" noProof="0" dirty="0"/>
          </a:p>
        </p:txBody>
      </p:sp>
      <p:sp>
        <p:nvSpPr>
          <p:cNvPr id="5" name="Marcador de fecha 4"/>
          <p:cNvSpPr>
            <a:spLocks noGrp="1"/>
          </p:cNvSpPr>
          <p:nvPr>
            <p:ph type="dt" sz="half" idx="10"/>
          </p:nvPr>
        </p:nvSpPr>
        <p:spPr>
          <a:xfrm>
            <a:off x="9008306" y="5936187"/>
            <a:ext cx="2743200" cy="365125"/>
          </a:xfrm>
        </p:spPr>
        <p:txBody>
          <a:bodyPr rtlCol="0"/>
          <a:lstStyle/>
          <a:p>
            <a:pPr rtl="0"/>
            <a:fld id="{86F16E6D-525D-4D13-BD91-12D8662946C3}" type="datetime1">
              <a:rPr lang="es-ES" noProof="0" smtClean="0"/>
              <a:t>14/03/2023</a:t>
            </a:fld>
            <a:endParaRPr lang="es-ES" noProof="0" dirty="0"/>
          </a:p>
        </p:txBody>
      </p:sp>
      <p:sp>
        <p:nvSpPr>
          <p:cNvPr id="6" name="Marcador de pie de página 5"/>
          <p:cNvSpPr>
            <a:spLocks noGrp="1"/>
          </p:cNvSpPr>
          <p:nvPr>
            <p:ph type="ftr" sz="quarter" idx="11"/>
          </p:nvPr>
        </p:nvSpPr>
        <p:spPr>
          <a:xfrm>
            <a:off x="2137646" y="5936188"/>
            <a:ext cx="6870660" cy="365125"/>
          </a:xfrm>
        </p:spPr>
        <p:txBody>
          <a:bodyPr rtlCol="0"/>
          <a:lstStyle/>
          <a:p>
            <a:pPr rtl="0"/>
            <a:r>
              <a:rPr lang="es-ES" noProof="0" dirty="0"/>
              <a:t>Agregue un pie de página</a:t>
            </a:r>
          </a:p>
        </p:txBody>
      </p:sp>
      <p:sp>
        <p:nvSpPr>
          <p:cNvPr id="7" name="Marcador de número de diapositiva 6"/>
          <p:cNvSpPr>
            <a:spLocks noGrp="1"/>
          </p:cNvSpPr>
          <p:nvPr>
            <p:ph type="sldNum" sz="quarter" idx="12"/>
          </p:nvPr>
        </p:nvSpPr>
        <p:spPr>
          <a:xfrm>
            <a:off x="156705" y="753227"/>
            <a:ext cx="1154151" cy="1090789"/>
          </a:xfrm>
        </p:spPr>
        <p:txBody>
          <a:bodyPr rtlCol="0"/>
          <a:lstStyle/>
          <a:p>
            <a:pPr rtl="0"/>
            <a:fld id="{9E3FA76C-C565-46B6-8652-D75785E2521F}" type="slidenum">
              <a:rPr lang="es-ES" noProof="0" smtClean="0"/>
              <a:t>‹#›</a:t>
            </a:fld>
            <a:endParaRPr lang="es-ES" noProof="0" dirty="0"/>
          </a:p>
        </p:txBody>
      </p:sp>
      <p:sp>
        <p:nvSpPr>
          <p:cNvPr id="18" name="Marcador de contenido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Tree>
    <p:extLst>
      <p:ext uri="{BB962C8B-B14F-4D97-AF65-F5344CB8AC3E}">
        <p14:creationId xmlns:p14="http://schemas.microsoft.com/office/powerpoint/2010/main" val="3991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contenido múltiple">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grpSp>
        <p:nvGrpSpPr>
          <p:cNvPr id="11" name="Grupo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áfico 11" descr="Engranaje simple">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áfico 12" descr="Engranaje simple">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áfico 13" descr="Engranaje simple">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áfico 18" descr="Engranaje simple">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Imagen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fecha 3"/>
          <p:cNvSpPr>
            <a:spLocks noGrp="1"/>
          </p:cNvSpPr>
          <p:nvPr>
            <p:ph type="dt" sz="half" idx="10"/>
          </p:nvPr>
        </p:nvSpPr>
        <p:spPr/>
        <p:txBody>
          <a:bodyPr rtlCol="0"/>
          <a:lstStyle/>
          <a:p>
            <a:pPr rtl="0"/>
            <a:fld id="{A190AEC2-9A7B-4901-8872-2AD12750DE83}" type="datetime1">
              <a:rPr lang="es-ES" noProof="0" smtClean="0"/>
              <a:t>14/03/2023</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9E3FA76C-C565-46B6-8652-D75785E2521F}" type="slidenum">
              <a:rPr lang="es-ES" noProof="0" smtClean="0"/>
              <a:t>‹#›</a:t>
            </a:fld>
            <a:endParaRPr lang="es-ES" noProof="0" dirty="0"/>
          </a:p>
        </p:txBody>
      </p:sp>
      <p:sp>
        <p:nvSpPr>
          <p:cNvPr id="24" name="Marcador de texto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5" name="Marcador de texto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6" name="Marcador de texto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Tree>
    <p:extLst>
      <p:ext uri="{BB962C8B-B14F-4D97-AF65-F5344CB8AC3E}">
        <p14:creationId xmlns:p14="http://schemas.microsoft.com/office/powerpoint/2010/main" val="2035263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áfico 17" descr="Engranaje simple">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áfico 18" descr="Engranaje simple">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áfico 19" descr="Engranaje simple">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áfico 20" descr="Engranaje simple">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Imagen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ángulo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432921" y="753227"/>
            <a:ext cx="9613859" cy="1080940"/>
          </a:xfrm>
        </p:spPr>
        <p:txBody>
          <a:bodyPr rtlCol="0" anchor="ctr">
            <a:normAutofit/>
          </a:bodyPr>
          <a:lstStyle>
            <a:lvl1pPr>
              <a:defRPr sz="360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2432922" y="2336872"/>
            <a:ext cx="2620817"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9303581" y="5936187"/>
            <a:ext cx="2743200" cy="365125"/>
          </a:xfrm>
        </p:spPr>
        <p:txBody>
          <a:bodyPr rtlCol="0"/>
          <a:lstStyle/>
          <a:p>
            <a:pPr rtl="0"/>
            <a:fld id="{465E95DC-3AD1-45CB-9A2D-DA7F0A119F27}" type="datetime1">
              <a:rPr lang="es-ES" noProof="0" smtClean="0"/>
              <a:t>14/03/2023</a:t>
            </a:fld>
            <a:endParaRPr lang="es-ES" noProof="0" dirty="0"/>
          </a:p>
        </p:txBody>
      </p:sp>
      <p:sp>
        <p:nvSpPr>
          <p:cNvPr id="6" name="Marcador de pie de página 5"/>
          <p:cNvSpPr>
            <a:spLocks noGrp="1"/>
          </p:cNvSpPr>
          <p:nvPr>
            <p:ph type="ftr" sz="quarter" idx="11"/>
          </p:nvPr>
        </p:nvSpPr>
        <p:spPr>
          <a:xfrm>
            <a:off x="2432921" y="5936188"/>
            <a:ext cx="6870660" cy="365125"/>
          </a:xfrm>
        </p:spPr>
        <p:txBody>
          <a:bodyPr rtlCol="0"/>
          <a:lstStyle/>
          <a:p>
            <a:pPr rtl="0"/>
            <a:r>
              <a:rPr lang="es-ES" noProof="0" dirty="0"/>
              <a:t>Agregue un pie de página</a:t>
            </a:r>
          </a:p>
        </p:txBody>
      </p:sp>
      <p:sp>
        <p:nvSpPr>
          <p:cNvPr id="7" name="Marcador de número de diapositiva 6"/>
          <p:cNvSpPr>
            <a:spLocks noGrp="1"/>
          </p:cNvSpPr>
          <p:nvPr>
            <p:ph type="sldNum" sz="quarter" idx="12"/>
          </p:nvPr>
        </p:nvSpPr>
        <p:spPr>
          <a:xfrm>
            <a:off x="140074" y="753227"/>
            <a:ext cx="1154151" cy="1090789"/>
          </a:xfrm>
        </p:spPr>
        <p:txBody>
          <a:bodyPr rtlCol="0"/>
          <a:lstStyle/>
          <a:p>
            <a:pPr rtl="0"/>
            <a:fld id="{9E3FA76C-C565-46B6-8652-D75785E2521F}" type="slidenum">
              <a:rPr lang="es-ES" noProof="0" smtClean="0"/>
              <a:t>‹#›</a:t>
            </a:fld>
            <a:endParaRPr lang="es-ES" noProof="0" dirty="0"/>
          </a:p>
        </p:txBody>
      </p:sp>
      <p:sp>
        <p:nvSpPr>
          <p:cNvPr id="16" name="Marcador de posición de imagen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n panorámica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4711616"/>
            <a:ext cx="9613859" cy="1090482"/>
          </a:xfrm>
        </p:spPr>
        <p:txBody>
          <a:bodyPr rtlCol="0" anchor="ctr" anchorCtr="0">
            <a:normAutofit/>
          </a:bodyPr>
          <a:lstStyle>
            <a:lvl1pPr>
              <a:defRPr sz="2400"/>
            </a:lvl1pPr>
          </a:lstStyle>
          <a:p>
            <a:pPr rtl="0"/>
            <a:r>
              <a:rPr lang="es-ES" noProof="0"/>
              <a:t>Haga clic para modificar el estilo de título del patrón</a:t>
            </a:r>
            <a:endParaRPr lang="es-ES" noProof="0" dirty="0"/>
          </a:p>
        </p:txBody>
      </p:sp>
      <p:sp>
        <p:nvSpPr>
          <p:cNvPr id="5" name="Marcador de fecha 4"/>
          <p:cNvSpPr>
            <a:spLocks noGrp="1"/>
          </p:cNvSpPr>
          <p:nvPr>
            <p:ph type="dt" sz="half" idx="10"/>
          </p:nvPr>
        </p:nvSpPr>
        <p:spPr/>
        <p:txBody>
          <a:bodyPr rtlCol="0"/>
          <a:lstStyle/>
          <a:p>
            <a:pPr rtl="0"/>
            <a:fld id="{D36E5772-A878-4BEC-B480-C8A8B58445B8}" type="datetime1">
              <a:rPr lang="es-ES" noProof="0" smtClean="0"/>
              <a:t>14/03/2023</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Agregue un pie de página</a:t>
            </a:r>
          </a:p>
        </p:txBody>
      </p:sp>
      <p:sp>
        <p:nvSpPr>
          <p:cNvPr id="7" name="Marcador de posición de número de diapositiva 6"/>
          <p:cNvSpPr>
            <a:spLocks noGrp="1"/>
          </p:cNvSpPr>
          <p:nvPr>
            <p:ph type="sldNum" sz="quarter" idx="12"/>
          </p:nvPr>
        </p:nvSpPr>
        <p:spPr>
          <a:xfrm>
            <a:off x="10729455" y="4711309"/>
            <a:ext cx="1154151" cy="1090789"/>
          </a:xfrm>
        </p:spPr>
        <p:txBody>
          <a:bodyPr rtlCol="0"/>
          <a:lstStyle/>
          <a:p>
            <a:pPr rtl="0"/>
            <a:fld id="{9E3FA76C-C565-46B6-8652-D75785E2521F}" type="slidenum">
              <a:rPr lang="es-ES" noProof="0" smtClean="0"/>
              <a:t>‹#›</a:t>
            </a:fld>
            <a:endParaRPr lang="es-ES" noProof="0" dirty="0"/>
          </a:p>
        </p:txBody>
      </p:sp>
      <p:sp>
        <p:nvSpPr>
          <p:cNvPr id="13" name="Marcador de posición de SmartArt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rtlCol="0"/>
          <a:lstStyle/>
          <a:p>
            <a:pPr rtl="0"/>
            <a:r>
              <a:rPr lang="es-ES" noProof="0"/>
              <a:t>Haga clic en el icono para agregar un elemento gráfico SmartArt</a:t>
            </a:r>
            <a:endParaRPr lang="es-E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a 1_3">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áfico 18" descr="Engranaje simple">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áfico 19" descr="Engranaje simple">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áfico 20" descr="Engranaje simple">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áfico 21" descr="Engranaje simple">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áfico 22" descr="Engranaje simple">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Imagen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Imagen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ángulo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ángulo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Marcador de fecha 2"/>
          <p:cNvSpPr>
            <a:spLocks noGrp="1"/>
          </p:cNvSpPr>
          <p:nvPr>
            <p:ph type="dt" sz="half" idx="10"/>
          </p:nvPr>
        </p:nvSpPr>
        <p:spPr>
          <a:xfrm>
            <a:off x="8989256" y="5936187"/>
            <a:ext cx="2743200" cy="365125"/>
          </a:xfrm>
        </p:spPr>
        <p:txBody>
          <a:bodyPr rtlCol="0"/>
          <a:lstStyle/>
          <a:p>
            <a:pPr rtl="0"/>
            <a:fld id="{AA4402BC-998A-469E-9199-2330C1BDCB66}" type="datetime1">
              <a:rPr lang="es-ES" noProof="0" smtClean="0"/>
              <a:t>14/03/2023</a:t>
            </a:fld>
            <a:endParaRPr lang="es-ES" noProof="0" dirty="0"/>
          </a:p>
        </p:txBody>
      </p:sp>
      <p:sp>
        <p:nvSpPr>
          <p:cNvPr id="4" name="Marcador de pie de página 3"/>
          <p:cNvSpPr>
            <a:spLocks noGrp="1"/>
          </p:cNvSpPr>
          <p:nvPr>
            <p:ph type="ftr" sz="quarter" idx="11"/>
          </p:nvPr>
        </p:nvSpPr>
        <p:spPr>
          <a:xfrm>
            <a:off x="2118596" y="5936188"/>
            <a:ext cx="6870660" cy="365125"/>
          </a:xfrm>
        </p:spPr>
        <p:txBody>
          <a:bodyPr rtlCol="0"/>
          <a:lstStyle/>
          <a:p>
            <a:pPr rtl="0"/>
            <a:r>
              <a:rPr lang="es-ES" noProof="0" dirty="0"/>
              <a:t>Agregue un pie de página</a:t>
            </a:r>
          </a:p>
        </p:txBody>
      </p:sp>
      <p:sp>
        <p:nvSpPr>
          <p:cNvPr id="5" name="Marcador de número de diapositiva 4"/>
          <p:cNvSpPr>
            <a:spLocks noGrp="1"/>
          </p:cNvSpPr>
          <p:nvPr>
            <p:ph type="sldNum" sz="quarter" idx="12"/>
          </p:nvPr>
        </p:nvSpPr>
        <p:spPr>
          <a:xfrm>
            <a:off x="140493" y="748304"/>
            <a:ext cx="1154151" cy="1090789"/>
          </a:xfrm>
        </p:spPr>
        <p:txBody>
          <a:bodyPr rtlCol="0"/>
          <a:lstStyle/>
          <a:p>
            <a:pPr rtl="0"/>
            <a:fld id="{9E3FA76C-C565-46B6-8652-D75785E2521F}" type="slidenum">
              <a:rPr lang="es-ES" noProof="0" smtClean="0"/>
              <a:t>‹#›</a:t>
            </a:fld>
            <a:endParaRPr lang="es-ES" noProof="0" dirty="0"/>
          </a:p>
        </p:txBody>
      </p:sp>
      <p:cxnSp>
        <p:nvCxnSpPr>
          <p:cNvPr id="33" name="Conector recto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ítulo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rtl="0"/>
            <a:endParaRPr lang="es-ES" sz="2400" noProof="0" dirty="0"/>
          </a:p>
        </p:txBody>
      </p:sp>
      <p:cxnSp>
        <p:nvCxnSpPr>
          <p:cNvPr id="38" name="Conector recto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ítulo 50">
            <a:extLst>
              <a:ext uri="{FF2B5EF4-FFF2-40B4-BE49-F238E27FC236}">
                <a16:creationId xmlns:a16="http://schemas.microsoft.com/office/drawing/2014/main" id="{BBA20603-8433-4B38-976F-F18CF78D6BF9}"/>
              </a:ext>
            </a:extLst>
          </p:cNvPr>
          <p:cNvSpPr>
            <a:spLocks noGrp="1"/>
          </p:cNvSpPr>
          <p:nvPr>
            <p:ph type="title" hasCustomPrompt="1"/>
          </p:nvPr>
        </p:nvSpPr>
        <p:spPr>
          <a:xfrm>
            <a:off x="2106132" y="735087"/>
            <a:ext cx="3060802" cy="1080938"/>
          </a:xfrm>
        </p:spPr>
        <p:txBody>
          <a:bodyPr rtlCol="0" anchor="ctr" anchorCtr="0"/>
          <a:lstStyle>
            <a:lvl1pPr algn="ctr">
              <a:defRPr b="0"/>
            </a:lvl1pPr>
          </a:lstStyle>
          <a:p>
            <a:pPr lvl="0" rtl="0"/>
            <a:r>
              <a:rPr lang="es-ES" noProof="0" dirty="0"/>
              <a:t>Editar estilos de texto del patrón</a:t>
            </a:r>
          </a:p>
        </p:txBody>
      </p:sp>
      <p:sp>
        <p:nvSpPr>
          <p:cNvPr id="53" name="Marcador de texto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rtlCol="0"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rtl="0"/>
            <a:r>
              <a:rPr lang="es-ES" noProof="0"/>
              <a:t>Haga clic para modificar los estilos de texto del patrón</a:t>
            </a:r>
          </a:p>
        </p:txBody>
      </p:sp>
      <p:sp>
        <p:nvSpPr>
          <p:cNvPr id="55" name="Marcador de texto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rtlCol="0"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rtl="0"/>
            <a:r>
              <a:rPr lang="es-ES" noProof="0"/>
              <a:t>Haga clic para modificar los estilos de texto del patrón</a:t>
            </a:r>
          </a:p>
        </p:txBody>
      </p:sp>
      <p:sp>
        <p:nvSpPr>
          <p:cNvPr id="57" name="Marcador de contenido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8" name="Marcador de contenido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9" name="Marcador de contenido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Tree>
    <p:extLst>
      <p:ext uri="{BB962C8B-B14F-4D97-AF65-F5344CB8AC3E}">
        <p14:creationId xmlns:p14="http://schemas.microsoft.com/office/powerpoint/2010/main" val="27253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8E45-F7CF-83AB-8956-1E3CDF4C3835}"/>
              </a:ext>
            </a:extLst>
          </p:cNvPr>
          <p:cNvSpPr>
            <a:spLocks noGrp="1"/>
          </p:cNvSpPr>
          <p:nvPr>
            <p:ph type="title"/>
          </p:nvPr>
        </p:nvSpPr>
        <p:spPr/>
        <p:txBody>
          <a:bodyPr/>
          <a:lstStyle/>
          <a:p>
            <a:r>
              <a:rPr lang="en-US"/>
              <a:t>Click to edit Master title style</a:t>
            </a:r>
            <a:endParaRPr lang="es-US"/>
          </a:p>
        </p:txBody>
      </p:sp>
      <p:sp>
        <p:nvSpPr>
          <p:cNvPr id="3" name="Content Placeholder 2">
            <a:extLst>
              <a:ext uri="{FF2B5EF4-FFF2-40B4-BE49-F238E27FC236}">
                <a16:creationId xmlns:a16="http://schemas.microsoft.com/office/drawing/2014/main" id="{40A36279-CB65-68E5-AE33-4E10A01E17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id="{1B2969E3-FBC9-3B3A-673A-50C32D141939}"/>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5" name="Footer Placeholder 4">
            <a:extLst>
              <a:ext uri="{FF2B5EF4-FFF2-40B4-BE49-F238E27FC236}">
                <a16:creationId xmlns:a16="http://schemas.microsoft.com/office/drawing/2014/main" id="{9B1E4D62-4174-E0BD-D7CC-0E9C92CB3714}"/>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6" name="Slide Number Placeholder 5">
            <a:extLst>
              <a:ext uri="{FF2B5EF4-FFF2-40B4-BE49-F238E27FC236}">
                <a16:creationId xmlns:a16="http://schemas.microsoft.com/office/drawing/2014/main" id="{0DFC4E04-2EDB-BD70-C432-4A4E4537DA53}"/>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25635100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3DFC-39D9-32ED-8C83-CC43F6CD31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US"/>
          </a:p>
        </p:txBody>
      </p:sp>
      <p:sp>
        <p:nvSpPr>
          <p:cNvPr id="3" name="Text Placeholder 2">
            <a:extLst>
              <a:ext uri="{FF2B5EF4-FFF2-40B4-BE49-F238E27FC236}">
                <a16:creationId xmlns:a16="http://schemas.microsoft.com/office/drawing/2014/main" id="{B12D2E66-3EFE-6391-D49C-4F82DE0FED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C4CC94-B520-A3FD-5EA9-D5C63BE4EDD7}"/>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5" name="Footer Placeholder 4">
            <a:extLst>
              <a:ext uri="{FF2B5EF4-FFF2-40B4-BE49-F238E27FC236}">
                <a16:creationId xmlns:a16="http://schemas.microsoft.com/office/drawing/2014/main" id="{B9AB0184-CB14-589F-46BC-9C0DE5A59519}"/>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6" name="Slide Number Placeholder 5">
            <a:extLst>
              <a:ext uri="{FF2B5EF4-FFF2-40B4-BE49-F238E27FC236}">
                <a16:creationId xmlns:a16="http://schemas.microsoft.com/office/drawing/2014/main" id="{9EF299E6-923E-93EE-08BC-CC954568BF7F}"/>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350765692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8B09-7DFB-60B5-4BD6-67CFDF817F9F}"/>
              </a:ext>
            </a:extLst>
          </p:cNvPr>
          <p:cNvSpPr>
            <a:spLocks noGrp="1"/>
          </p:cNvSpPr>
          <p:nvPr>
            <p:ph type="title"/>
          </p:nvPr>
        </p:nvSpPr>
        <p:spPr/>
        <p:txBody>
          <a:bodyPr/>
          <a:lstStyle/>
          <a:p>
            <a:r>
              <a:rPr lang="en-US"/>
              <a:t>Click to edit Master title style</a:t>
            </a:r>
            <a:endParaRPr lang="es-US"/>
          </a:p>
        </p:txBody>
      </p:sp>
      <p:sp>
        <p:nvSpPr>
          <p:cNvPr id="3" name="Content Placeholder 2">
            <a:extLst>
              <a:ext uri="{FF2B5EF4-FFF2-40B4-BE49-F238E27FC236}">
                <a16:creationId xmlns:a16="http://schemas.microsoft.com/office/drawing/2014/main" id="{E85AFC68-9D99-ABA2-C4C7-29FB41F5FF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Content Placeholder 3">
            <a:extLst>
              <a:ext uri="{FF2B5EF4-FFF2-40B4-BE49-F238E27FC236}">
                <a16:creationId xmlns:a16="http://schemas.microsoft.com/office/drawing/2014/main" id="{2264D45B-DFBE-EE0B-A73A-314E022D3A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5" name="Date Placeholder 4">
            <a:extLst>
              <a:ext uri="{FF2B5EF4-FFF2-40B4-BE49-F238E27FC236}">
                <a16:creationId xmlns:a16="http://schemas.microsoft.com/office/drawing/2014/main" id="{54419817-2B27-D0E0-CFC9-0FE6DB6B258D}"/>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6" name="Footer Placeholder 5">
            <a:extLst>
              <a:ext uri="{FF2B5EF4-FFF2-40B4-BE49-F238E27FC236}">
                <a16:creationId xmlns:a16="http://schemas.microsoft.com/office/drawing/2014/main" id="{3634BE84-75B1-D917-2A3A-2C80ACD56DE6}"/>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7" name="Slide Number Placeholder 6">
            <a:extLst>
              <a:ext uri="{FF2B5EF4-FFF2-40B4-BE49-F238E27FC236}">
                <a16:creationId xmlns:a16="http://schemas.microsoft.com/office/drawing/2014/main" id="{539D7AD3-8457-A000-70A8-F45F45FD4A8B}"/>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199322651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BC12-4F5D-38F6-B48A-B12715D04FE0}"/>
              </a:ext>
            </a:extLst>
          </p:cNvPr>
          <p:cNvSpPr>
            <a:spLocks noGrp="1"/>
          </p:cNvSpPr>
          <p:nvPr>
            <p:ph type="title"/>
          </p:nvPr>
        </p:nvSpPr>
        <p:spPr>
          <a:xfrm>
            <a:off x="839788" y="365125"/>
            <a:ext cx="10515600" cy="1325563"/>
          </a:xfrm>
        </p:spPr>
        <p:txBody>
          <a:bodyPr/>
          <a:lstStyle/>
          <a:p>
            <a:r>
              <a:rPr lang="en-US"/>
              <a:t>Click to edit Master title style</a:t>
            </a:r>
            <a:endParaRPr lang="es-US"/>
          </a:p>
        </p:txBody>
      </p:sp>
      <p:sp>
        <p:nvSpPr>
          <p:cNvPr id="3" name="Text Placeholder 2">
            <a:extLst>
              <a:ext uri="{FF2B5EF4-FFF2-40B4-BE49-F238E27FC236}">
                <a16:creationId xmlns:a16="http://schemas.microsoft.com/office/drawing/2014/main" id="{CCE1FA31-A299-8F70-6B08-DC2D1B166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B0E6E2-5C37-D2A5-C71F-766BB3AAE3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5" name="Text Placeholder 4">
            <a:extLst>
              <a:ext uri="{FF2B5EF4-FFF2-40B4-BE49-F238E27FC236}">
                <a16:creationId xmlns:a16="http://schemas.microsoft.com/office/drawing/2014/main" id="{339AC1BD-55C2-12B3-4642-E00CF93F43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83476A-A685-677B-EC6F-017B21E9C0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7" name="Date Placeholder 6">
            <a:extLst>
              <a:ext uri="{FF2B5EF4-FFF2-40B4-BE49-F238E27FC236}">
                <a16:creationId xmlns:a16="http://schemas.microsoft.com/office/drawing/2014/main" id="{D08745EC-9094-B33D-B63E-8FCC711C0FE6}"/>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8" name="Footer Placeholder 7">
            <a:extLst>
              <a:ext uri="{FF2B5EF4-FFF2-40B4-BE49-F238E27FC236}">
                <a16:creationId xmlns:a16="http://schemas.microsoft.com/office/drawing/2014/main" id="{AD83593E-012C-A59B-A5DF-4946DC39EEE2}"/>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9" name="Slide Number Placeholder 8">
            <a:extLst>
              <a:ext uri="{FF2B5EF4-FFF2-40B4-BE49-F238E27FC236}">
                <a16:creationId xmlns:a16="http://schemas.microsoft.com/office/drawing/2014/main" id="{85F39DE5-1B29-E7FC-0CEA-0E5341BCA26F}"/>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25873114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2F7B-7A6F-AD31-E20E-4E40FB5330BF}"/>
              </a:ext>
            </a:extLst>
          </p:cNvPr>
          <p:cNvSpPr>
            <a:spLocks noGrp="1"/>
          </p:cNvSpPr>
          <p:nvPr>
            <p:ph type="title"/>
          </p:nvPr>
        </p:nvSpPr>
        <p:spPr/>
        <p:txBody>
          <a:bodyPr/>
          <a:lstStyle/>
          <a:p>
            <a:r>
              <a:rPr lang="en-US"/>
              <a:t>Click to edit Master title style</a:t>
            </a:r>
            <a:endParaRPr lang="es-US"/>
          </a:p>
        </p:txBody>
      </p:sp>
      <p:sp>
        <p:nvSpPr>
          <p:cNvPr id="3" name="Date Placeholder 2">
            <a:extLst>
              <a:ext uri="{FF2B5EF4-FFF2-40B4-BE49-F238E27FC236}">
                <a16:creationId xmlns:a16="http://schemas.microsoft.com/office/drawing/2014/main" id="{68B77B33-8542-B32C-429D-26BA7A00669B}"/>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4" name="Footer Placeholder 3">
            <a:extLst>
              <a:ext uri="{FF2B5EF4-FFF2-40B4-BE49-F238E27FC236}">
                <a16:creationId xmlns:a16="http://schemas.microsoft.com/office/drawing/2014/main" id="{085C31C6-EFC6-5E68-5B0A-C6D9B95DF284}"/>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5" name="Slide Number Placeholder 4">
            <a:extLst>
              <a:ext uri="{FF2B5EF4-FFF2-40B4-BE49-F238E27FC236}">
                <a16:creationId xmlns:a16="http://schemas.microsoft.com/office/drawing/2014/main" id="{E18C2748-B916-2E8D-794E-3A047F7F4F21}"/>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12174836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9C630-8054-8BC7-29DE-6B3FCBD06FD7}"/>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3" name="Footer Placeholder 2">
            <a:extLst>
              <a:ext uri="{FF2B5EF4-FFF2-40B4-BE49-F238E27FC236}">
                <a16:creationId xmlns:a16="http://schemas.microsoft.com/office/drawing/2014/main" id="{D08667F0-86C7-B7E9-EDA3-E8CBFA6C2B05}"/>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4" name="Slide Number Placeholder 3">
            <a:extLst>
              <a:ext uri="{FF2B5EF4-FFF2-40B4-BE49-F238E27FC236}">
                <a16:creationId xmlns:a16="http://schemas.microsoft.com/office/drawing/2014/main" id="{2EECDEAF-7717-8F29-E538-7E1F6D03D8AB}"/>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8901426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A978-C406-75CB-E6AA-D039C8671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US"/>
          </a:p>
        </p:txBody>
      </p:sp>
      <p:sp>
        <p:nvSpPr>
          <p:cNvPr id="3" name="Content Placeholder 2">
            <a:extLst>
              <a:ext uri="{FF2B5EF4-FFF2-40B4-BE49-F238E27FC236}">
                <a16:creationId xmlns:a16="http://schemas.microsoft.com/office/drawing/2014/main" id="{DA9BD7DB-CC24-F763-77CD-9D8D90251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Text Placeholder 3">
            <a:extLst>
              <a:ext uri="{FF2B5EF4-FFF2-40B4-BE49-F238E27FC236}">
                <a16:creationId xmlns:a16="http://schemas.microsoft.com/office/drawing/2014/main" id="{69610787-3A5F-B5C7-5D58-265B89526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63987-FA97-032A-E8ED-0A871678EB26}"/>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6" name="Footer Placeholder 5">
            <a:extLst>
              <a:ext uri="{FF2B5EF4-FFF2-40B4-BE49-F238E27FC236}">
                <a16:creationId xmlns:a16="http://schemas.microsoft.com/office/drawing/2014/main" id="{9826115F-924C-C38F-9F78-3AA0C5484A9C}"/>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7" name="Slide Number Placeholder 6">
            <a:extLst>
              <a:ext uri="{FF2B5EF4-FFF2-40B4-BE49-F238E27FC236}">
                <a16:creationId xmlns:a16="http://schemas.microsoft.com/office/drawing/2014/main" id="{AD26772D-7AAB-3FA6-45F1-8594C14682E3}"/>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3564572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D02D-187C-B5DA-93A3-005B5EDF6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US"/>
          </a:p>
        </p:txBody>
      </p:sp>
      <p:sp>
        <p:nvSpPr>
          <p:cNvPr id="3" name="Picture Placeholder 2">
            <a:extLst>
              <a:ext uri="{FF2B5EF4-FFF2-40B4-BE49-F238E27FC236}">
                <a16:creationId xmlns:a16="http://schemas.microsoft.com/office/drawing/2014/main" id="{E036A47C-AFC7-5158-C7B1-6EBA40F44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Text Placeholder 3">
            <a:extLst>
              <a:ext uri="{FF2B5EF4-FFF2-40B4-BE49-F238E27FC236}">
                <a16:creationId xmlns:a16="http://schemas.microsoft.com/office/drawing/2014/main" id="{7C16A3CA-CC1B-6A9B-BC1A-A05269E04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5D500-D706-C405-E72D-3486442DF0D9}"/>
              </a:ext>
            </a:extLst>
          </p:cNvPr>
          <p:cNvSpPr>
            <a:spLocks noGrp="1"/>
          </p:cNvSpPr>
          <p:nvPr>
            <p:ph type="dt" sz="half" idx="10"/>
          </p:nvPr>
        </p:nvSpPr>
        <p:spPr/>
        <p:txBody>
          <a:bodyPr/>
          <a:lstStyle/>
          <a:p>
            <a:pPr rtl="0"/>
            <a:fld id="{43FC1B72-4B86-4293-8B0C-FEE0B04CBEBE}" type="datetime1">
              <a:rPr lang="es-ES" noProof="0" smtClean="0"/>
              <a:t>14/03/2023</a:t>
            </a:fld>
            <a:endParaRPr lang="es-ES" noProof="0" dirty="0"/>
          </a:p>
        </p:txBody>
      </p:sp>
      <p:sp>
        <p:nvSpPr>
          <p:cNvPr id="6" name="Footer Placeholder 5">
            <a:extLst>
              <a:ext uri="{FF2B5EF4-FFF2-40B4-BE49-F238E27FC236}">
                <a16:creationId xmlns:a16="http://schemas.microsoft.com/office/drawing/2014/main" id="{4478263E-875E-2E79-0601-248B455907A3}"/>
              </a:ext>
            </a:extLst>
          </p:cNvPr>
          <p:cNvSpPr>
            <a:spLocks noGrp="1"/>
          </p:cNvSpPr>
          <p:nvPr>
            <p:ph type="ftr" sz="quarter" idx="11"/>
          </p:nvPr>
        </p:nvSpPr>
        <p:spPr/>
        <p:txBody>
          <a:bodyPr/>
          <a:lstStyle/>
          <a:p>
            <a:pPr rtl="0"/>
            <a:r>
              <a:rPr lang="es-ES" noProof="0"/>
              <a:t>Agregue un pie de página</a:t>
            </a:r>
            <a:endParaRPr lang="es-ES" noProof="0" dirty="0"/>
          </a:p>
        </p:txBody>
      </p:sp>
      <p:sp>
        <p:nvSpPr>
          <p:cNvPr id="7" name="Slide Number Placeholder 6">
            <a:extLst>
              <a:ext uri="{FF2B5EF4-FFF2-40B4-BE49-F238E27FC236}">
                <a16:creationId xmlns:a16="http://schemas.microsoft.com/office/drawing/2014/main" id="{0F03D436-5DD5-C4BB-FE2E-AF16EFE233BC}"/>
              </a:ext>
            </a:extLst>
          </p:cNvPr>
          <p:cNvSpPr>
            <a:spLocks noGrp="1"/>
          </p:cNvSpPr>
          <p:nvPr>
            <p:ph type="sldNum" sz="quarter" idx="12"/>
          </p:nvPr>
        </p:nvSpPr>
        <p:spPr/>
        <p:txBody>
          <a:body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726331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97848C-8B9A-6B8D-6552-3A0C5C067F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US"/>
          </a:p>
        </p:txBody>
      </p:sp>
      <p:sp>
        <p:nvSpPr>
          <p:cNvPr id="3" name="Text Placeholder 2">
            <a:extLst>
              <a:ext uri="{FF2B5EF4-FFF2-40B4-BE49-F238E27FC236}">
                <a16:creationId xmlns:a16="http://schemas.microsoft.com/office/drawing/2014/main" id="{65667D34-24A7-47D6-3A2B-0A894D63C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a:extLst>
              <a:ext uri="{FF2B5EF4-FFF2-40B4-BE49-F238E27FC236}">
                <a16:creationId xmlns:a16="http://schemas.microsoft.com/office/drawing/2014/main" id="{8D7D6DBD-47FB-B865-79A0-B649A0667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3FC1B72-4B86-4293-8B0C-FEE0B04CBEBE}" type="datetime1">
              <a:rPr lang="es-ES" noProof="0" smtClean="0"/>
              <a:t>14/03/2023</a:t>
            </a:fld>
            <a:endParaRPr lang="es-ES" noProof="0" dirty="0"/>
          </a:p>
        </p:txBody>
      </p:sp>
      <p:sp>
        <p:nvSpPr>
          <p:cNvPr id="5" name="Footer Placeholder 4">
            <a:extLst>
              <a:ext uri="{FF2B5EF4-FFF2-40B4-BE49-F238E27FC236}">
                <a16:creationId xmlns:a16="http://schemas.microsoft.com/office/drawing/2014/main" id="{7198C0C3-D9E0-757A-6869-A3B6D8605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s-ES" noProof="0"/>
              <a:t>Agregue un pie de página</a:t>
            </a:r>
            <a:endParaRPr lang="es-ES" noProof="0" dirty="0"/>
          </a:p>
        </p:txBody>
      </p:sp>
      <p:sp>
        <p:nvSpPr>
          <p:cNvPr id="6" name="Slide Number Placeholder 5">
            <a:extLst>
              <a:ext uri="{FF2B5EF4-FFF2-40B4-BE49-F238E27FC236}">
                <a16:creationId xmlns:a16="http://schemas.microsoft.com/office/drawing/2014/main" id="{CD616D3B-0697-F90A-A390-A80BD259A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E3FA76C-C565-46B6-8652-D75785E2521F}" type="slidenum">
              <a:rPr lang="es-ES" noProof="0" smtClean="0"/>
              <a:t>‹#›</a:t>
            </a:fld>
            <a:endParaRPr lang="es-ES" noProof="0" dirty="0"/>
          </a:p>
        </p:txBody>
      </p:sp>
    </p:spTree>
    <p:extLst>
      <p:ext uri="{BB962C8B-B14F-4D97-AF65-F5344CB8AC3E}">
        <p14:creationId xmlns:p14="http://schemas.microsoft.com/office/powerpoint/2010/main" val="28999416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662" r:id="rId13"/>
    <p:sldLayoutId id="2147483681" r:id="rId14"/>
    <p:sldLayoutId id="2147483670" r:id="rId15"/>
    <p:sldLayoutId id="2147483678"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Ardaric" TargetMode="External"/><Relationship Id="rId3" Type="http://schemas.openxmlformats.org/officeDocument/2006/relationships/hyperlink" Target="https://en.wikipedia.org/wiki/Orl%C3%A9ans" TargetMode="External"/><Relationship Id="rId7" Type="http://schemas.openxmlformats.org/officeDocument/2006/relationships/hyperlink" Target="https://en.wikipedia.org/wiki/Ancient_Rome" TargetMode="External"/><Relationship Id="rId2" Type="http://schemas.openxmlformats.org/officeDocument/2006/relationships/hyperlink" Target="https://en.wikipedia.org/wiki/Roman_Gaul" TargetMode="External"/><Relationship Id="rId1" Type="http://schemas.openxmlformats.org/officeDocument/2006/relationships/slideLayout" Target="../slideLayouts/slideLayout12.xml"/><Relationship Id="rId6" Type="http://schemas.openxmlformats.org/officeDocument/2006/relationships/hyperlink" Target="https://en.wikipedia.org/wiki/Rome" TargetMode="External"/><Relationship Id="rId11" Type="http://schemas.openxmlformats.org/officeDocument/2006/relationships/hyperlink" Target="https://en.wikipedia.org/wiki/Germanic_heroic_legend" TargetMode="External"/><Relationship Id="rId5" Type="http://schemas.openxmlformats.org/officeDocument/2006/relationships/hyperlink" Target="https://en.wikipedia.org/wiki/Roman_Italy" TargetMode="External"/><Relationship Id="rId10" Type="http://schemas.openxmlformats.org/officeDocument/2006/relationships/hyperlink" Target="https://en.wikipedia.org/wiki/Battle_of_Nedao" TargetMode="External"/><Relationship Id="rId4" Type="http://schemas.openxmlformats.org/officeDocument/2006/relationships/hyperlink" Target="https://en.wikipedia.org/wiki/Battle_of_the_Catalaunian_Plains" TargetMode="External"/><Relationship Id="rId9" Type="http://schemas.openxmlformats.org/officeDocument/2006/relationships/hyperlink" Target="https://en.wikipedia.org/wiki/Gepid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s.wikipedia.org/wiki/Prisco" TargetMode="External"/><Relationship Id="rId13" Type="http://schemas.openxmlformats.org/officeDocument/2006/relationships/image" Target="../media/image14.jpeg"/><Relationship Id="rId3" Type="http://schemas.openxmlformats.org/officeDocument/2006/relationships/hyperlink" Target="https://es.wikipedia.org/wiki/Prefecto_romano" TargetMode="External"/><Relationship Id="rId7" Type="http://schemas.openxmlformats.org/officeDocument/2006/relationships/hyperlink" Target="https://es.wikipedia.org/wiki/Le%C3%B3n_I_Magno" TargetMode="External"/><Relationship Id="rId12" Type="http://schemas.openxmlformats.org/officeDocument/2006/relationships/hyperlink" Target="https://es.wikipedia.org/wiki/Pablo_de_Tarso" TargetMode="External"/><Relationship Id="rId2" Type="http://schemas.openxmlformats.org/officeDocument/2006/relationships/hyperlink" Target="https://es.wikipedia.org/wiki/Po" TargetMode="External"/><Relationship Id="rId1" Type="http://schemas.openxmlformats.org/officeDocument/2006/relationships/slideLayout" Target="../slideLayouts/slideLayout12.xml"/><Relationship Id="rId6" Type="http://schemas.openxmlformats.org/officeDocument/2006/relationships/hyperlink" Target="https://es.wikipedia.org/wiki/Avieno" TargetMode="External"/><Relationship Id="rId11" Type="http://schemas.openxmlformats.org/officeDocument/2006/relationships/hyperlink" Target="https://es.wikipedia.org/wiki/Sim%C3%B3n_Pedro" TargetMode="External"/><Relationship Id="rId5" Type="http://schemas.openxmlformats.org/officeDocument/2006/relationships/hyperlink" Target="https://es.wikipedia.org/wiki/C%C3%B3nsul_romano" TargetMode="External"/><Relationship Id="rId10" Type="http://schemas.openxmlformats.org/officeDocument/2006/relationships/hyperlink" Target="https://es.wikipedia.org/wiki/Pr%C3%B3spero_de_Aquitania" TargetMode="External"/><Relationship Id="rId4" Type="http://schemas.openxmlformats.org/officeDocument/2006/relationships/hyperlink" Target="https://es.wikipedia.org/w/index.php?title=Trigecio&amp;action=edit&amp;redlink=1" TargetMode="External"/><Relationship Id="rId9" Type="http://schemas.openxmlformats.org/officeDocument/2006/relationships/hyperlink" Target="https://es.wikipedia.org/wiki/Alarico_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en.wikipedia.org/wiki/Eug%C3%A8ne_Delacroix"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Barbarian_kingdoms" TargetMode="External"/><Relationship Id="rId13" Type="http://schemas.openxmlformats.org/officeDocument/2006/relationships/hyperlink" Target="https://en.wikipedia.org/wiki/Ancient_Rome" TargetMode="External"/><Relationship Id="rId18" Type="http://schemas.openxmlformats.org/officeDocument/2006/relationships/hyperlink" Target="https://en.wikipedia.org/wiki/Patrician_(Ancient_Rome)" TargetMode="External"/><Relationship Id="rId3" Type="http://schemas.openxmlformats.org/officeDocument/2006/relationships/hyperlink" Target="https://en.wikipedia.org/wiki/Help:IPA/English" TargetMode="External"/><Relationship Id="rId7" Type="http://schemas.openxmlformats.org/officeDocument/2006/relationships/hyperlink" Target="https://en.wikipedia.org/wiki/Germanic_peoples" TargetMode="External"/><Relationship Id="rId12" Type="http://schemas.openxmlformats.org/officeDocument/2006/relationships/hyperlink" Target="https://en.wikipedia.org/wiki/Fall_of_the_Western_Roman_Empire" TargetMode="External"/><Relationship Id="rId17" Type="http://schemas.openxmlformats.org/officeDocument/2006/relationships/hyperlink" Target="https://en.wikipedia.org/wiki/Zeno_(emperor)" TargetMode="External"/><Relationship Id="rId2" Type="http://schemas.openxmlformats.org/officeDocument/2006/relationships/hyperlink" Target="https://en.wikipedia.org/wiki/Odoacer#cite_note-3" TargetMode="External"/><Relationship Id="rId16" Type="http://schemas.openxmlformats.org/officeDocument/2006/relationships/hyperlink" Target="https://en.wikipedia.org/wiki/Eastern_Roman_Emperor" TargetMode="External"/><Relationship Id="rId1" Type="http://schemas.openxmlformats.org/officeDocument/2006/relationships/slideLayout" Target="../slideLayouts/slideLayout12.xml"/><Relationship Id="rId6" Type="http://schemas.openxmlformats.org/officeDocument/2006/relationships/hyperlink" Target="https://en.wikipedia.org/wiki/Odoacer#cite_note-5" TargetMode="External"/><Relationship Id="rId11" Type="http://schemas.openxmlformats.org/officeDocument/2006/relationships/hyperlink" Target="https://en.wikipedia.org/wiki/King_of_Italy" TargetMode="External"/><Relationship Id="rId5" Type="http://schemas.openxmlformats.org/officeDocument/2006/relationships/hyperlink" Target="https://en.wikipedia.org/wiki/Odoacer#cite_note-4" TargetMode="External"/><Relationship Id="rId15" Type="http://schemas.openxmlformats.org/officeDocument/2006/relationships/hyperlink" Target="https://en.wikipedia.org/wiki/Patronage_in_ancient_Rome" TargetMode="External"/><Relationship Id="rId10" Type="http://schemas.openxmlformats.org/officeDocument/2006/relationships/hyperlink" Target="https://en.wikipedia.org/wiki/Romulus_Augustulus" TargetMode="External"/><Relationship Id="rId19" Type="http://schemas.openxmlformats.org/officeDocument/2006/relationships/hyperlink" Target="https://en.wikipedia.org/wiki/Latin_language" TargetMode="External"/><Relationship Id="rId4" Type="http://schemas.openxmlformats.org/officeDocument/2006/relationships/hyperlink" Target="https://en.wikipedia.org/wiki/Help:Pronunciation_respelling_key" TargetMode="External"/><Relationship Id="rId9" Type="http://schemas.openxmlformats.org/officeDocument/2006/relationships/hyperlink" Target="https://en.wikipedia.org/wiki/Western_Roman_Empire" TargetMode="External"/><Relationship Id="rId14" Type="http://schemas.openxmlformats.org/officeDocument/2006/relationships/hyperlink" Target="https://en.wikipedia.org/wiki/Italy"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Theophanes_the_Confessor" TargetMode="External"/><Relationship Id="rId2" Type="http://schemas.openxmlformats.org/officeDocument/2006/relationships/hyperlink" Target="https://en.wikipedia.org/wiki/Germanic_peoples" TargetMode="Externa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hyperlink" Target="https://en.wikipedia.org/wiki/Marcellinus_Comes" TargetMode="External"/><Relationship Id="rId4" Type="http://schemas.openxmlformats.org/officeDocument/2006/relationships/hyperlink" Target="https://en.wikipedia.org/wiki/Goth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lpiano_Checa" TargetMode="External"/><Relationship Id="rId2" Type="http://schemas.openxmlformats.org/officeDocument/2006/relationships/hyperlink" Target="https://en.wikipedia.org/wiki/Huns" TargetMode="Externa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Bulgars" TargetMode="External"/><Relationship Id="rId13" Type="http://schemas.openxmlformats.org/officeDocument/2006/relationships/hyperlink" Target="https://en.wikipedia.org/wiki/Danube" TargetMode="External"/><Relationship Id="rId3" Type="http://schemas.openxmlformats.org/officeDocument/2006/relationships/hyperlink" Target="https://en.wikipedia.org/wiki/Attila#cite_note-3" TargetMode="External"/><Relationship Id="rId7" Type="http://schemas.openxmlformats.org/officeDocument/2006/relationships/hyperlink" Target="https://en.wikipedia.org/wiki/Alans" TargetMode="External"/><Relationship Id="rId12" Type="http://schemas.openxmlformats.org/officeDocument/2006/relationships/hyperlink" Target="https://en.wikipedia.org/wiki/Byzantine_Empire" TargetMode="External"/><Relationship Id="rId2" Type="http://schemas.openxmlformats.org/officeDocument/2006/relationships/hyperlink" Target="https://en.wikipedia.org/wiki/Help:IPA/English" TargetMode="External"/><Relationship Id="rId16" Type="http://schemas.openxmlformats.org/officeDocument/2006/relationships/hyperlink" Target="https://en.wikipedia.org/wiki/Sasanian_Empire" TargetMode="External"/><Relationship Id="rId1" Type="http://schemas.openxmlformats.org/officeDocument/2006/relationships/slideLayout" Target="../slideLayouts/slideLayout12.xml"/><Relationship Id="rId6" Type="http://schemas.openxmlformats.org/officeDocument/2006/relationships/hyperlink" Target="https://en.wikipedia.org/wiki/Ostrogoths" TargetMode="External"/><Relationship Id="rId11" Type="http://schemas.openxmlformats.org/officeDocument/2006/relationships/hyperlink" Target="https://en.wikipedia.org/wiki/Western_Roman_Empire" TargetMode="External"/><Relationship Id="rId5" Type="http://schemas.openxmlformats.org/officeDocument/2006/relationships/hyperlink" Target="https://en.wikipedia.org/wiki/Huns" TargetMode="External"/><Relationship Id="rId15" Type="http://schemas.openxmlformats.org/officeDocument/2006/relationships/hyperlink" Target="https://en.wikipedia.org/wiki/Constantinople" TargetMode="External"/><Relationship Id="rId10" Type="http://schemas.openxmlformats.org/officeDocument/2006/relationships/hyperlink" Target="https://en.wikipedia.org/wiki/Eastern_Europe" TargetMode="External"/><Relationship Id="rId4" Type="http://schemas.openxmlformats.org/officeDocument/2006/relationships/hyperlink" Target="https://en.wikipedia.org/wiki/Attila#cite_note-4" TargetMode="External"/><Relationship Id="rId9" Type="http://schemas.openxmlformats.org/officeDocument/2006/relationships/hyperlink" Target="https://en.wikipedia.org/wiki/Central_Europe" TargetMode="External"/><Relationship Id="rId14" Type="http://schemas.openxmlformats.org/officeDocument/2006/relationships/hyperlink" Target="https://en.wikipedia.org/wiki/Balka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8BBFB-4314-436C-A688-96F483D693AB}"/>
              </a:ext>
            </a:extLst>
          </p:cNvPr>
          <p:cNvSpPr>
            <a:spLocks noGrp="1"/>
          </p:cNvSpPr>
          <p:nvPr>
            <p:ph type="ctrTitle"/>
          </p:nvPr>
        </p:nvSpPr>
        <p:spPr>
          <a:xfrm>
            <a:off x="1828293" y="2728183"/>
            <a:ext cx="8494463" cy="1373070"/>
          </a:xfrm>
        </p:spPr>
        <p:txBody>
          <a:bodyPr rtlCol="0" anchor="ctr" anchorCtr="0">
            <a:noAutofit/>
          </a:bodyPr>
          <a:lstStyle/>
          <a:p>
            <a:r>
              <a:rPr lang="es-ES" sz="4800" b="1" dirty="0" err="1"/>
              <a:t>Attila</a:t>
            </a:r>
            <a:r>
              <a:rPr lang="es-ES" sz="4800" b="1" dirty="0"/>
              <a:t> and </a:t>
            </a:r>
            <a:r>
              <a:rPr lang="es-ES" sz="4800" b="1" dirty="0" err="1"/>
              <a:t>Odoacer</a:t>
            </a:r>
            <a:br>
              <a:rPr lang="es-ES" sz="4800" b="1" dirty="0"/>
            </a:br>
            <a:r>
              <a:rPr lang="es-ES" sz="4800" b="1" dirty="0" err="1"/>
              <a:t>Third</a:t>
            </a:r>
            <a:r>
              <a:rPr lang="es-ES" sz="4800" b="1" dirty="0"/>
              <a:t> and </a:t>
            </a:r>
            <a:r>
              <a:rPr lang="es-ES" sz="4800" b="1" dirty="0" err="1"/>
              <a:t>Fourth</a:t>
            </a:r>
            <a:r>
              <a:rPr lang="es-ES" sz="4800" b="1" dirty="0"/>
              <a:t> </a:t>
            </a:r>
            <a:r>
              <a:rPr lang="es-ES" sz="4800" b="1" dirty="0" err="1"/>
              <a:t>Trumpet</a:t>
            </a:r>
            <a:br>
              <a:rPr lang="es-ES" sz="4800" b="1" dirty="0"/>
            </a:br>
            <a:br>
              <a:rPr lang="es-ES" sz="4800" b="1" dirty="0"/>
            </a:br>
            <a:r>
              <a:rPr lang="es-MX" sz="4800" b="1" dirty="0"/>
              <a:t>Atila y Odoacro</a:t>
            </a:r>
            <a:br>
              <a:rPr lang="es-MX" sz="4800" b="1" dirty="0"/>
            </a:br>
            <a:r>
              <a:rPr lang="es-MX" sz="4800" b="1" dirty="0"/>
              <a:t>Tercera y cuarta Trompeta</a:t>
            </a:r>
            <a:endParaRPr lang="es-ES" sz="4800" b="1" dirty="0"/>
          </a:p>
        </p:txBody>
      </p:sp>
      <p:sp>
        <p:nvSpPr>
          <p:cNvPr id="3" name="Subtítulo 2">
            <a:extLst>
              <a:ext uri="{FF2B5EF4-FFF2-40B4-BE49-F238E27FC236}">
                <a16:creationId xmlns:a16="http://schemas.microsoft.com/office/drawing/2014/main" id="{6AA173D3-8B7E-4F91-B862-AC30CB0D2705}"/>
              </a:ext>
            </a:extLst>
          </p:cNvPr>
          <p:cNvSpPr>
            <a:spLocks noGrp="1"/>
          </p:cNvSpPr>
          <p:nvPr>
            <p:ph type="subTitle" idx="1"/>
          </p:nvPr>
        </p:nvSpPr>
        <p:spPr>
          <a:xfrm>
            <a:off x="1828293" y="4600575"/>
            <a:ext cx="8493957" cy="742950"/>
          </a:xfrm>
        </p:spPr>
        <p:txBody>
          <a:bodyPr rtlCol="0">
            <a:normAutofit/>
          </a:bodyPr>
          <a:lstStyle/>
          <a:p>
            <a:pPr rtl="0"/>
            <a:endParaRPr lang="es-ES" sz="2800" dirty="0"/>
          </a:p>
        </p:txBody>
      </p:sp>
      <p:pic>
        <p:nvPicPr>
          <p:cNvPr id="9" name="Gráfico 8" descr="Libro">
            <a:extLst>
              <a:ext uri="{FF2B5EF4-FFF2-40B4-BE49-F238E27FC236}">
                <a16:creationId xmlns:a16="http://schemas.microsoft.com/office/drawing/2014/main" id="{E26792AF-5D39-4A12-8EDD-CC09A60BDA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993" y="2961000"/>
            <a:ext cx="936000" cy="936000"/>
          </a:xfrm>
          <a:prstGeom prst="rect">
            <a:avLst/>
          </a:prstGeom>
        </p:spPr>
      </p:pic>
      <p:sp>
        <p:nvSpPr>
          <p:cNvPr id="4" name="CuadroTexto 3">
            <a:extLst>
              <a:ext uri="{FF2B5EF4-FFF2-40B4-BE49-F238E27FC236}">
                <a16:creationId xmlns:a16="http://schemas.microsoft.com/office/drawing/2014/main" id="{ACA0E206-462C-41BC-80E5-E3571826F68E}"/>
              </a:ext>
            </a:extLst>
          </p:cNvPr>
          <p:cNvSpPr txBox="1"/>
          <p:nvPr/>
        </p:nvSpPr>
        <p:spPr>
          <a:xfrm>
            <a:off x="6507025" y="6172200"/>
            <a:ext cx="4956314" cy="369332"/>
          </a:xfrm>
          <a:prstGeom prst="rect">
            <a:avLst/>
          </a:prstGeom>
          <a:noFill/>
        </p:spPr>
        <p:txBody>
          <a:bodyPr wrap="square" rtlCol="0">
            <a:spAutoFit/>
          </a:bodyPr>
          <a:lstStyle/>
          <a:p>
            <a:pPr algn="r"/>
            <a:r>
              <a:rPr lang="en-US" dirty="0"/>
              <a:t>Pastor Pablo Hunger</a:t>
            </a:r>
          </a:p>
        </p:txBody>
      </p:sp>
    </p:spTree>
    <p:extLst>
      <p:ext uri="{BB962C8B-B14F-4D97-AF65-F5344CB8AC3E}">
        <p14:creationId xmlns:p14="http://schemas.microsoft.com/office/powerpoint/2010/main" val="190653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0208-CF5F-54BA-E6EE-497A9AF23D9D}"/>
              </a:ext>
            </a:extLst>
          </p:cNvPr>
          <p:cNvSpPr>
            <a:spLocks noGrp="1"/>
          </p:cNvSpPr>
          <p:nvPr>
            <p:ph type="title"/>
          </p:nvPr>
        </p:nvSpPr>
        <p:spPr/>
        <p:txBody>
          <a:bodyPr/>
          <a:lstStyle/>
          <a:p>
            <a:endParaRPr lang="es-US"/>
          </a:p>
        </p:txBody>
      </p:sp>
      <p:sp>
        <p:nvSpPr>
          <p:cNvPr id="3" name="Content Placeholder 2">
            <a:extLst>
              <a:ext uri="{FF2B5EF4-FFF2-40B4-BE49-F238E27FC236}">
                <a16:creationId xmlns:a16="http://schemas.microsoft.com/office/drawing/2014/main" id="{683E4451-A3FF-3BE6-C700-A512EB3B1398}"/>
              </a:ext>
            </a:extLst>
          </p:cNvPr>
          <p:cNvSpPr>
            <a:spLocks noGrp="1"/>
          </p:cNvSpPr>
          <p:nvPr>
            <p:ph idx="1"/>
          </p:nvPr>
        </p:nvSpPr>
        <p:spPr/>
        <p:txBody>
          <a:bodyPr/>
          <a:lstStyle/>
          <a:p>
            <a:endParaRPr lang="es-US"/>
          </a:p>
        </p:txBody>
      </p:sp>
      <p:pic>
        <p:nvPicPr>
          <p:cNvPr id="11266" name="Picture 2" descr="Migration Period - Wikipedia">
            <a:extLst>
              <a:ext uri="{FF2B5EF4-FFF2-40B4-BE49-F238E27FC236}">
                <a16:creationId xmlns:a16="http://schemas.microsoft.com/office/drawing/2014/main" id="{43137E1F-1CDD-05FF-0905-94DA24ECA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0"/>
            <a:ext cx="9696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71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ED88-5B92-C71A-D908-4295FE6858AD}"/>
              </a:ext>
            </a:extLst>
          </p:cNvPr>
          <p:cNvSpPr>
            <a:spLocks noGrp="1"/>
          </p:cNvSpPr>
          <p:nvPr>
            <p:ph type="title"/>
          </p:nvPr>
        </p:nvSpPr>
        <p:spPr/>
        <p:txBody>
          <a:bodyPr/>
          <a:lstStyle/>
          <a:p>
            <a:r>
              <a:rPr lang="es-US" dirty="0" err="1"/>
              <a:t>Attila</a:t>
            </a:r>
            <a:endParaRPr lang="es-US" dirty="0"/>
          </a:p>
        </p:txBody>
      </p:sp>
      <p:sp>
        <p:nvSpPr>
          <p:cNvPr id="3" name="Content Placeholder 2">
            <a:extLst>
              <a:ext uri="{FF2B5EF4-FFF2-40B4-BE49-F238E27FC236}">
                <a16:creationId xmlns:a16="http://schemas.microsoft.com/office/drawing/2014/main" id="{1CF55C27-40A9-D3FA-4CE9-5E736ECEF008}"/>
              </a:ext>
            </a:extLst>
          </p:cNvPr>
          <p:cNvSpPr>
            <a:spLocks noGrp="1"/>
          </p:cNvSpPr>
          <p:nvPr>
            <p:ph idx="1"/>
          </p:nvPr>
        </p:nvSpPr>
        <p:spPr>
          <a:xfrm>
            <a:off x="2137644" y="2161725"/>
            <a:ext cx="9613861" cy="4549318"/>
          </a:xfrm>
        </p:spPr>
        <p:txBody>
          <a:bodyPr>
            <a:normAutofit fontScale="70000" lnSpcReduction="20000"/>
          </a:bodyPr>
          <a:lstStyle/>
          <a:p>
            <a:pPr marL="0" indent="0">
              <a:buNone/>
            </a:pPr>
            <a:r>
              <a:rPr lang="en-US" b="0" i="0" dirty="0">
                <a:solidFill>
                  <a:srgbClr val="202122"/>
                </a:solidFill>
                <a:effectLst/>
                <a:latin typeface="Arial" panose="020B0604020202020204" pitchFamily="34" charset="0"/>
              </a:rPr>
              <a:t>He also attempted to conquer </a:t>
            </a:r>
            <a:r>
              <a:rPr lang="en-US" b="0" i="0" u="none" strike="noStrike" dirty="0">
                <a:solidFill>
                  <a:srgbClr val="3366CC"/>
                </a:solidFill>
                <a:effectLst/>
                <a:latin typeface="Arial" panose="020B0604020202020204" pitchFamily="34" charset="0"/>
                <a:hlinkClick r:id="rId2" tooltip="Roman Gaul"/>
              </a:rPr>
              <a:t>Roman Gaul</a:t>
            </a:r>
            <a:r>
              <a:rPr lang="en-US" b="0" i="0" dirty="0">
                <a:solidFill>
                  <a:srgbClr val="202122"/>
                </a:solidFill>
                <a:effectLst/>
                <a:latin typeface="Arial" panose="020B0604020202020204" pitchFamily="34" charset="0"/>
              </a:rPr>
              <a:t> (modern France), crossing the Rhine in 451 and marching as far as </a:t>
            </a:r>
            <a:r>
              <a:rPr lang="en-US" b="0" i="0" dirty="0" err="1">
                <a:solidFill>
                  <a:srgbClr val="202122"/>
                </a:solidFill>
                <a:effectLst/>
                <a:latin typeface="Arial" panose="020B0604020202020204" pitchFamily="34" charset="0"/>
              </a:rPr>
              <a:t>Aurelianum</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3" tooltip="Orléans"/>
              </a:rPr>
              <a:t>Orléans</a:t>
            </a:r>
            <a:r>
              <a:rPr lang="en-US" b="0" i="0" dirty="0">
                <a:solidFill>
                  <a:srgbClr val="202122"/>
                </a:solidFill>
                <a:effectLst/>
                <a:latin typeface="Arial" panose="020B0604020202020204" pitchFamily="34" charset="0"/>
              </a:rPr>
              <a:t>), before being stopped in the </a:t>
            </a:r>
            <a:r>
              <a:rPr lang="en-US" b="0" i="0" u="sng" dirty="0">
                <a:solidFill>
                  <a:srgbClr val="3366CC"/>
                </a:solidFill>
                <a:effectLst/>
                <a:latin typeface="Arial" panose="020B0604020202020204" pitchFamily="34" charset="0"/>
                <a:hlinkClick r:id="rId4"/>
              </a:rPr>
              <a:t>Battle of the </a:t>
            </a:r>
            <a:r>
              <a:rPr lang="en-US" b="0" i="0" u="sng" dirty="0" err="1">
                <a:solidFill>
                  <a:srgbClr val="3366CC"/>
                </a:solidFill>
                <a:effectLst/>
                <a:latin typeface="Arial" panose="020B0604020202020204" pitchFamily="34" charset="0"/>
                <a:hlinkClick r:id="rId4"/>
              </a:rPr>
              <a:t>Catalaunian</a:t>
            </a:r>
            <a:r>
              <a:rPr lang="en-US" b="0" i="0" u="sng" dirty="0">
                <a:solidFill>
                  <a:srgbClr val="3366CC"/>
                </a:solidFill>
                <a:effectLst/>
                <a:latin typeface="Arial" panose="020B0604020202020204" pitchFamily="34" charset="0"/>
                <a:hlinkClick r:id="rId4"/>
              </a:rPr>
              <a:t> Plains</a:t>
            </a:r>
            <a:endParaRPr lang="es-US" dirty="0"/>
          </a:p>
          <a:p>
            <a:pPr marL="0" indent="0">
              <a:buNone/>
            </a:pPr>
            <a:r>
              <a:rPr lang="en-US" b="0" i="0" dirty="0">
                <a:solidFill>
                  <a:srgbClr val="202122"/>
                </a:solidFill>
                <a:effectLst/>
                <a:latin typeface="Arial" panose="020B0604020202020204" pitchFamily="34" charset="0"/>
              </a:rPr>
              <a:t>He subsequently invaded </a:t>
            </a:r>
            <a:r>
              <a:rPr lang="en-US" b="0" i="0" u="none" strike="noStrike" dirty="0">
                <a:solidFill>
                  <a:srgbClr val="3366CC"/>
                </a:solidFill>
                <a:effectLst/>
                <a:latin typeface="Arial" panose="020B0604020202020204" pitchFamily="34" charset="0"/>
                <a:hlinkClick r:id="rId5" tooltip="Roman Italy"/>
              </a:rPr>
              <a:t>Italy</a:t>
            </a:r>
            <a:r>
              <a:rPr lang="en-US" b="0" i="0" dirty="0">
                <a:solidFill>
                  <a:srgbClr val="202122"/>
                </a:solidFill>
                <a:effectLst/>
                <a:latin typeface="Arial" panose="020B0604020202020204" pitchFamily="34" charset="0"/>
              </a:rPr>
              <a:t>, devastating the northern provinces, but was unable to take </a:t>
            </a:r>
            <a:r>
              <a:rPr lang="en-US" b="0" i="0" u="none" strike="noStrike" dirty="0">
                <a:solidFill>
                  <a:srgbClr val="3366CC"/>
                </a:solidFill>
                <a:effectLst/>
                <a:latin typeface="Arial" panose="020B0604020202020204" pitchFamily="34" charset="0"/>
                <a:hlinkClick r:id="rId6" tooltip="Rome"/>
              </a:rPr>
              <a:t>Rome</a:t>
            </a:r>
            <a:r>
              <a:rPr lang="en-US" b="0" i="0" dirty="0">
                <a:solidFill>
                  <a:srgbClr val="202122"/>
                </a:solidFill>
                <a:effectLst/>
                <a:latin typeface="Arial" panose="020B0604020202020204" pitchFamily="34" charset="0"/>
              </a:rPr>
              <a:t>. He planned for further campaigns against the </a:t>
            </a:r>
            <a:r>
              <a:rPr lang="en-US" b="0" i="0" u="none" strike="noStrike" dirty="0">
                <a:solidFill>
                  <a:srgbClr val="3366CC"/>
                </a:solidFill>
                <a:effectLst/>
                <a:latin typeface="Arial" panose="020B0604020202020204" pitchFamily="34" charset="0"/>
                <a:hlinkClick r:id="rId7" tooltip="Ancient Rome"/>
              </a:rPr>
              <a:t>Romans</a:t>
            </a:r>
            <a:r>
              <a:rPr lang="en-US" b="0" i="0" dirty="0">
                <a:solidFill>
                  <a:srgbClr val="202122"/>
                </a:solidFill>
                <a:effectLst/>
                <a:latin typeface="Arial" panose="020B0604020202020204" pitchFamily="34" charset="0"/>
              </a:rPr>
              <a:t>, but died in 453. After Attila's death, his close adviser, </a:t>
            </a:r>
            <a:r>
              <a:rPr lang="en-US" b="0" i="0" u="none" strike="noStrike" dirty="0" err="1">
                <a:solidFill>
                  <a:srgbClr val="3366CC"/>
                </a:solidFill>
                <a:effectLst/>
                <a:latin typeface="Arial" panose="020B0604020202020204" pitchFamily="34" charset="0"/>
                <a:hlinkClick r:id="rId8" tooltip="Ardaric"/>
              </a:rPr>
              <a:t>Ardaric</a:t>
            </a:r>
            <a:r>
              <a:rPr lang="en-US" b="0" i="0" dirty="0">
                <a:solidFill>
                  <a:srgbClr val="202122"/>
                </a:solidFill>
                <a:effectLst/>
                <a:latin typeface="Arial" panose="020B0604020202020204" pitchFamily="34" charset="0"/>
              </a:rPr>
              <a:t> of the </a:t>
            </a:r>
            <a:r>
              <a:rPr lang="en-US" b="0" i="0" u="none" strike="noStrike" dirty="0" err="1">
                <a:solidFill>
                  <a:srgbClr val="3366CC"/>
                </a:solidFill>
                <a:effectLst/>
                <a:latin typeface="Arial" panose="020B0604020202020204" pitchFamily="34" charset="0"/>
                <a:hlinkClick r:id="rId9" tooltip="Gepids"/>
              </a:rPr>
              <a:t>Gepids</a:t>
            </a:r>
            <a:r>
              <a:rPr lang="en-US" b="0" i="0" dirty="0">
                <a:solidFill>
                  <a:srgbClr val="202122"/>
                </a:solidFill>
                <a:effectLst/>
                <a:latin typeface="Arial" panose="020B0604020202020204" pitchFamily="34" charset="0"/>
              </a:rPr>
              <a:t>, led a Germanic revolt against Hunnic rule, after which the Hunnic Empire </a:t>
            </a:r>
            <a:r>
              <a:rPr lang="en-US" b="0" i="0" u="none" strike="noStrike" dirty="0">
                <a:solidFill>
                  <a:srgbClr val="3366CC"/>
                </a:solidFill>
                <a:effectLst/>
                <a:latin typeface="Arial" panose="020B0604020202020204" pitchFamily="34" charset="0"/>
                <a:hlinkClick r:id="rId10" tooltip="Battle of Nedao"/>
              </a:rPr>
              <a:t>quickly collapsed</a:t>
            </a:r>
            <a:r>
              <a:rPr lang="en-US" b="0" i="0" dirty="0">
                <a:solidFill>
                  <a:srgbClr val="202122"/>
                </a:solidFill>
                <a:effectLst/>
                <a:latin typeface="Arial" panose="020B0604020202020204" pitchFamily="34" charset="0"/>
              </a:rPr>
              <a:t>. Attila lived on as a character in </a:t>
            </a:r>
            <a:r>
              <a:rPr lang="en-US" b="0" i="0" u="none" strike="noStrike" dirty="0">
                <a:solidFill>
                  <a:srgbClr val="3366CC"/>
                </a:solidFill>
                <a:effectLst/>
                <a:latin typeface="Arial" panose="020B0604020202020204" pitchFamily="34" charset="0"/>
                <a:hlinkClick r:id="rId11" tooltip="Germanic heroic legend"/>
              </a:rPr>
              <a:t>Germanic heroic legend</a:t>
            </a:r>
            <a:r>
              <a:rPr lang="en-US" b="0" i="0" dirty="0">
                <a:solidFill>
                  <a:srgbClr val="202122"/>
                </a:solidFill>
                <a:effectLst/>
                <a:latin typeface="Arial" panose="020B0604020202020204" pitchFamily="34" charset="0"/>
              </a:rPr>
              <a:t>.</a:t>
            </a:r>
          </a:p>
          <a:p>
            <a:pPr marL="0" indent="0">
              <a:buNone/>
            </a:pPr>
            <a:endParaRPr lang="en-US" dirty="0">
              <a:solidFill>
                <a:srgbClr val="202122"/>
              </a:solidFill>
              <a:latin typeface="Arial" panose="020B0604020202020204" pitchFamily="34" charset="0"/>
            </a:endParaRPr>
          </a:p>
          <a:p>
            <a:pPr marL="0" indent="0">
              <a:buNone/>
            </a:pPr>
            <a:r>
              <a:rPr lang="es-MX" b="0" i="0" dirty="0">
                <a:solidFill>
                  <a:srgbClr val="202122"/>
                </a:solidFill>
                <a:effectLst/>
                <a:latin typeface="Arial" panose="020B0604020202020204" pitchFamily="34" charset="0"/>
              </a:rPr>
              <a:t>También intentó conquistar la Galia romana (Francia moderna), cruzando el Rin en 451 y marchando hasta </a:t>
            </a:r>
            <a:r>
              <a:rPr lang="es-MX" b="0" i="0" dirty="0" err="1">
                <a:solidFill>
                  <a:srgbClr val="202122"/>
                </a:solidFill>
                <a:effectLst/>
                <a:latin typeface="Arial" panose="020B0604020202020204" pitchFamily="34" charset="0"/>
              </a:rPr>
              <a:t>Aurelianum</a:t>
            </a:r>
            <a:r>
              <a:rPr lang="es-MX" b="0" i="0" dirty="0">
                <a:solidFill>
                  <a:srgbClr val="202122"/>
                </a:solidFill>
                <a:effectLst/>
                <a:latin typeface="Arial" panose="020B0604020202020204" pitchFamily="34" charset="0"/>
              </a:rPr>
              <a:t> (</a:t>
            </a:r>
            <a:r>
              <a:rPr lang="es-MX" b="0" i="0" dirty="0" err="1">
                <a:solidFill>
                  <a:srgbClr val="202122"/>
                </a:solidFill>
                <a:effectLst/>
                <a:latin typeface="Arial" panose="020B0604020202020204" pitchFamily="34" charset="0"/>
              </a:rPr>
              <a:t>Orléans</a:t>
            </a:r>
            <a:r>
              <a:rPr lang="es-MX" b="0" i="0" dirty="0">
                <a:solidFill>
                  <a:srgbClr val="202122"/>
                </a:solidFill>
                <a:effectLst/>
                <a:latin typeface="Arial" panose="020B0604020202020204" pitchFamily="34" charset="0"/>
              </a:rPr>
              <a:t>), antes de ser detenido en la Batalla de las Llanuras Catalanas.
Posteriormente invadió Italia, devastando las provincias del norte, pero no pudo tomar Roma. Planeó nuevas campañas contra los romanos, pero murió en 453. Después de la muerte de Atila, su consejero cercano, </a:t>
            </a:r>
            <a:r>
              <a:rPr lang="es-MX" b="0" i="0" dirty="0" err="1">
                <a:solidFill>
                  <a:srgbClr val="202122"/>
                </a:solidFill>
                <a:effectLst/>
                <a:latin typeface="Arial" panose="020B0604020202020204" pitchFamily="34" charset="0"/>
              </a:rPr>
              <a:t>Ardárico</a:t>
            </a:r>
            <a:r>
              <a:rPr lang="es-MX" b="0" i="0" dirty="0">
                <a:solidFill>
                  <a:srgbClr val="202122"/>
                </a:solidFill>
                <a:effectLst/>
                <a:latin typeface="Arial" panose="020B0604020202020204" pitchFamily="34" charset="0"/>
              </a:rPr>
              <a:t> de los Gépidos, lideró una revuelta germánica contra el gobierno huno, después de lo cual el Imperio Huno colapsó rápidamente. Atila vivió como un personaje en la leyenda heroica germánica.</a:t>
            </a:r>
            <a:endParaRPr lang="es-US" dirty="0"/>
          </a:p>
        </p:txBody>
      </p:sp>
    </p:spTree>
    <p:extLst>
      <p:ext uri="{BB962C8B-B14F-4D97-AF65-F5344CB8AC3E}">
        <p14:creationId xmlns:p14="http://schemas.microsoft.com/office/powerpoint/2010/main" val="95012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18F3-5531-B5D5-1D62-E5C2F7E00A49}"/>
              </a:ext>
            </a:extLst>
          </p:cNvPr>
          <p:cNvSpPr>
            <a:spLocks noGrp="1"/>
          </p:cNvSpPr>
          <p:nvPr>
            <p:ph type="title"/>
          </p:nvPr>
        </p:nvSpPr>
        <p:spPr/>
        <p:txBody>
          <a:bodyPr/>
          <a:lstStyle/>
          <a:p>
            <a:endParaRPr lang="es-US"/>
          </a:p>
        </p:txBody>
      </p:sp>
      <p:sp>
        <p:nvSpPr>
          <p:cNvPr id="3" name="Content Placeholder 2">
            <a:extLst>
              <a:ext uri="{FF2B5EF4-FFF2-40B4-BE49-F238E27FC236}">
                <a16:creationId xmlns:a16="http://schemas.microsoft.com/office/drawing/2014/main" id="{EF8F3C84-C3DE-2F84-0AC8-6BE5BEB4A0E5}"/>
              </a:ext>
            </a:extLst>
          </p:cNvPr>
          <p:cNvSpPr>
            <a:spLocks noGrp="1"/>
          </p:cNvSpPr>
          <p:nvPr>
            <p:ph idx="1"/>
          </p:nvPr>
        </p:nvSpPr>
        <p:spPr>
          <a:xfrm>
            <a:off x="5323114" y="228600"/>
            <a:ext cx="6428393" cy="5635773"/>
          </a:xfrm>
        </p:spPr>
        <p:txBody>
          <a:bodyPr>
            <a:noAutofit/>
          </a:bodyPr>
          <a:lstStyle/>
          <a:p>
            <a:pPr marL="0" indent="0">
              <a:buNone/>
            </a:pPr>
            <a:r>
              <a:rPr lang="en-US" sz="2000" b="0" i="0" dirty="0">
                <a:solidFill>
                  <a:srgbClr val="202122"/>
                </a:solidFill>
                <a:effectLst/>
                <a:latin typeface="Arial" panose="020B0604020202020204" pitchFamily="34" charset="0"/>
              </a:rPr>
              <a:t>Finally, Attila stopped at the Po, where an embassy came, consisting of, among others, the prefect </a:t>
            </a:r>
            <a:r>
              <a:rPr lang="en-US" sz="2000" b="0" i="0" dirty="0" err="1">
                <a:solidFill>
                  <a:srgbClr val="202122"/>
                </a:solidFill>
                <a:effectLst/>
                <a:latin typeface="Arial" panose="020B0604020202020204" pitchFamily="34" charset="0"/>
              </a:rPr>
              <a:t>Trigecio</a:t>
            </a:r>
            <a:r>
              <a:rPr lang="en-US" sz="2000" b="0" i="0" dirty="0">
                <a:solidFill>
                  <a:srgbClr val="202122"/>
                </a:solidFill>
                <a:effectLst/>
                <a:latin typeface="Arial" panose="020B0604020202020204" pitchFamily="34" charset="0"/>
              </a:rPr>
              <a:t>, the consul </a:t>
            </a:r>
            <a:r>
              <a:rPr lang="en-US" sz="2000" b="0" i="0" dirty="0" err="1">
                <a:solidFill>
                  <a:srgbClr val="202122"/>
                </a:solidFill>
                <a:effectLst/>
                <a:latin typeface="Arial" panose="020B0604020202020204" pitchFamily="34" charset="0"/>
              </a:rPr>
              <a:t>Avienus</a:t>
            </a:r>
            <a:r>
              <a:rPr lang="en-US" sz="2000" b="0" i="0" dirty="0">
                <a:solidFill>
                  <a:srgbClr val="202122"/>
                </a:solidFill>
                <a:effectLst/>
                <a:latin typeface="Arial" panose="020B0604020202020204" pitchFamily="34" charset="0"/>
              </a:rPr>
              <a:t> and Pope Leo I. After the meeting he began the withdrawal without claiming either his marriage to Honoria or the territories he wanted.
</a:t>
            </a:r>
            <a:r>
              <a:rPr lang="en-US" sz="2000" b="0" i="0" dirty="0" err="1">
                <a:solidFill>
                  <a:srgbClr val="202122"/>
                </a:solidFill>
                <a:effectLst/>
                <a:latin typeface="Arial" panose="020B0604020202020204" pitchFamily="34" charset="0"/>
              </a:rPr>
              <a:t>Priscus</a:t>
            </a:r>
            <a:r>
              <a:rPr lang="en-US" sz="2000" b="0" i="0" dirty="0">
                <a:solidFill>
                  <a:srgbClr val="202122"/>
                </a:solidFill>
                <a:effectLst/>
                <a:latin typeface="Arial" panose="020B0604020202020204" pitchFamily="34" charset="0"/>
              </a:rPr>
              <a:t> relates that a superstitious fear of the fate of Alaric, who died shortly after the sack of Rome in 410, caused the Huns to be arrested. Prospero of Aquitaine claims that Pope Leo, aided by St. Peter and St. Paul, convinced him to withdraw from the city. Wikipedia
</a:t>
            </a:r>
            <a:r>
              <a:rPr lang="es-MX" sz="2000" b="0" i="0" dirty="0">
                <a:solidFill>
                  <a:srgbClr val="202122"/>
                </a:solidFill>
                <a:effectLst/>
                <a:latin typeface="Arial" panose="020B0604020202020204" pitchFamily="34" charset="0"/>
              </a:rPr>
              <a:t>Finalmente, Atila se detuvo en el </a:t>
            </a:r>
            <a:r>
              <a:rPr lang="es-MX" sz="2000" b="0" i="0" u="none" strike="noStrike" dirty="0">
                <a:solidFill>
                  <a:srgbClr val="0645AD"/>
                </a:solidFill>
                <a:effectLst/>
                <a:latin typeface="Arial" panose="020B0604020202020204" pitchFamily="34" charset="0"/>
                <a:hlinkClick r:id="rId2" tooltip="Po"/>
              </a:rPr>
              <a:t>Po</a:t>
            </a:r>
            <a:r>
              <a:rPr lang="es-MX" sz="2000" b="0" i="0" dirty="0">
                <a:solidFill>
                  <a:srgbClr val="202122"/>
                </a:solidFill>
                <a:effectLst/>
                <a:latin typeface="Arial" panose="020B0604020202020204" pitchFamily="34" charset="0"/>
              </a:rPr>
              <a:t>, a donde acudió una embajada formada, entre otros, por el </a:t>
            </a:r>
            <a:r>
              <a:rPr lang="es-MX" sz="2000" b="0" i="0" u="none" strike="noStrike" dirty="0">
                <a:solidFill>
                  <a:srgbClr val="0645AD"/>
                </a:solidFill>
                <a:effectLst/>
                <a:latin typeface="Arial" panose="020B0604020202020204" pitchFamily="34" charset="0"/>
                <a:hlinkClick r:id="rId3" tooltip="Prefecto romano"/>
              </a:rPr>
              <a:t>prefecto</a:t>
            </a:r>
            <a:r>
              <a:rPr lang="es-MX" sz="2000" b="0" i="0" dirty="0">
                <a:solidFill>
                  <a:srgbClr val="202122"/>
                </a:solidFill>
                <a:effectLst/>
                <a:latin typeface="Arial" panose="020B0604020202020204" pitchFamily="34" charset="0"/>
              </a:rPr>
              <a:t> </a:t>
            </a:r>
            <a:r>
              <a:rPr lang="es-MX" sz="2000" b="0" i="0" u="none" strike="noStrike" dirty="0" err="1">
                <a:solidFill>
                  <a:srgbClr val="BA0000"/>
                </a:solidFill>
                <a:effectLst/>
                <a:latin typeface="Arial" panose="020B0604020202020204" pitchFamily="34" charset="0"/>
                <a:hlinkClick r:id="rId4" tooltip="Trigecio (aún no redactado)"/>
              </a:rPr>
              <a:t>Trigecio</a:t>
            </a:r>
            <a:r>
              <a:rPr lang="es-MX" sz="2000" b="0" i="0" dirty="0">
                <a:solidFill>
                  <a:srgbClr val="202122"/>
                </a:solidFill>
                <a:effectLst/>
                <a:latin typeface="Arial" panose="020B0604020202020204" pitchFamily="34" charset="0"/>
              </a:rPr>
              <a:t>, el </a:t>
            </a:r>
            <a:r>
              <a:rPr lang="es-MX" sz="2000" b="0" i="0" u="none" strike="noStrike" dirty="0">
                <a:solidFill>
                  <a:srgbClr val="0645AD"/>
                </a:solidFill>
                <a:effectLst/>
                <a:latin typeface="Arial" panose="020B0604020202020204" pitchFamily="34" charset="0"/>
                <a:hlinkClick r:id="rId5" tooltip="Cónsul romano"/>
              </a:rPr>
              <a:t>cónsul</a:t>
            </a:r>
            <a:r>
              <a:rPr lang="es-MX" sz="2000" b="0" i="0" dirty="0">
                <a:solidFill>
                  <a:srgbClr val="202122"/>
                </a:solidFill>
                <a:effectLst/>
                <a:latin typeface="Arial" panose="020B0604020202020204" pitchFamily="34" charset="0"/>
              </a:rPr>
              <a:t> </a:t>
            </a:r>
            <a:r>
              <a:rPr lang="es-MX" sz="2000" b="0" i="0" u="none" strike="noStrike" dirty="0" err="1">
                <a:solidFill>
                  <a:srgbClr val="0645AD"/>
                </a:solidFill>
                <a:effectLst/>
                <a:latin typeface="Arial" panose="020B0604020202020204" pitchFamily="34" charset="0"/>
                <a:hlinkClick r:id="rId6" tooltip="Avieno"/>
              </a:rPr>
              <a:t>Avieno</a:t>
            </a:r>
            <a:r>
              <a:rPr lang="es-MX" sz="2000" b="0" i="0" dirty="0">
                <a:solidFill>
                  <a:srgbClr val="202122"/>
                </a:solidFill>
                <a:effectLst/>
                <a:latin typeface="Arial" panose="020B0604020202020204" pitchFamily="34" charset="0"/>
              </a:rPr>
              <a:t> y el papa </a:t>
            </a:r>
            <a:r>
              <a:rPr lang="es-MX" sz="2000" b="0" i="0" u="none" strike="noStrike" dirty="0">
                <a:solidFill>
                  <a:srgbClr val="0645AD"/>
                </a:solidFill>
                <a:effectLst/>
                <a:latin typeface="Arial" panose="020B0604020202020204" pitchFamily="34" charset="0"/>
                <a:hlinkClick r:id="rId7" tooltip="León I Magno"/>
              </a:rPr>
              <a:t>León I</a:t>
            </a:r>
            <a:r>
              <a:rPr lang="es-MX" sz="2000" b="0" i="0" dirty="0">
                <a:solidFill>
                  <a:srgbClr val="202122"/>
                </a:solidFill>
                <a:effectLst/>
                <a:latin typeface="Arial" panose="020B0604020202020204" pitchFamily="34" charset="0"/>
              </a:rPr>
              <a:t>. Tras el encuentro inició la retirada sin reclamar ya ni su matrimonio con Honoria ni los territorios que deseaba.</a:t>
            </a:r>
          </a:p>
          <a:p>
            <a:pPr marL="0" indent="0" algn="l">
              <a:buNone/>
            </a:pPr>
            <a:r>
              <a:rPr lang="es-MX" sz="2000" b="0" i="0" u="none" strike="noStrike" dirty="0">
                <a:solidFill>
                  <a:srgbClr val="0645AD"/>
                </a:solidFill>
                <a:effectLst/>
                <a:latin typeface="Arial" panose="020B0604020202020204" pitchFamily="34" charset="0"/>
                <a:hlinkClick r:id="rId8" tooltip="Prisco"/>
              </a:rPr>
              <a:t>Prisco</a:t>
            </a:r>
            <a:r>
              <a:rPr lang="es-MX" sz="2000" b="0" i="0" dirty="0">
                <a:solidFill>
                  <a:srgbClr val="202122"/>
                </a:solidFill>
                <a:effectLst/>
                <a:latin typeface="Arial" panose="020B0604020202020204" pitchFamily="34" charset="0"/>
              </a:rPr>
              <a:t> cuenta que un temor supersticioso al destino de </a:t>
            </a:r>
            <a:r>
              <a:rPr lang="es-MX" sz="2000" b="0" i="0" u="none" strike="noStrike" dirty="0">
                <a:solidFill>
                  <a:srgbClr val="0645AD"/>
                </a:solidFill>
                <a:effectLst/>
                <a:latin typeface="Arial" panose="020B0604020202020204" pitchFamily="34" charset="0"/>
                <a:hlinkClick r:id="rId9" tooltip="Alarico I"/>
              </a:rPr>
              <a:t>Alarico</a:t>
            </a:r>
            <a:r>
              <a:rPr lang="es-MX" sz="2000" b="0" i="0" dirty="0">
                <a:solidFill>
                  <a:srgbClr val="202122"/>
                </a:solidFill>
                <a:effectLst/>
                <a:latin typeface="Arial" panose="020B0604020202020204" pitchFamily="34" charset="0"/>
              </a:rPr>
              <a:t>, que murió poco después del saqueo de Roma en el 410, hizo detenerse a los hunos. </a:t>
            </a:r>
            <a:r>
              <a:rPr lang="es-MX" sz="2000" b="0" i="0" u="none" strike="noStrike" dirty="0">
                <a:solidFill>
                  <a:srgbClr val="0645AD"/>
                </a:solidFill>
                <a:effectLst/>
                <a:latin typeface="Arial" panose="020B0604020202020204" pitchFamily="34" charset="0"/>
                <a:hlinkClick r:id="rId10" tooltip="Próspero de Aquitania"/>
              </a:rPr>
              <a:t>Próspero de Aquitania</a:t>
            </a:r>
            <a:r>
              <a:rPr lang="es-MX" sz="2000" b="0" i="0" dirty="0">
                <a:solidFill>
                  <a:srgbClr val="202122"/>
                </a:solidFill>
                <a:effectLst/>
                <a:latin typeface="Arial" panose="020B0604020202020204" pitchFamily="34" charset="0"/>
              </a:rPr>
              <a:t> afirma que el papa León, ayudado por </a:t>
            </a:r>
            <a:r>
              <a:rPr lang="es-MX" sz="2000" b="0" i="0" u="none" strike="noStrike" dirty="0">
                <a:solidFill>
                  <a:srgbClr val="0645AD"/>
                </a:solidFill>
                <a:effectLst/>
                <a:latin typeface="Arial" panose="020B0604020202020204" pitchFamily="34" charset="0"/>
                <a:hlinkClick r:id="rId11" tooltip="Simón Pedro"/>
              </a:rPr>
              <a:t>San Pedro</a:t>
            </a:r>
            <a:r>
              <a:rPr lang="es-MX" sz="2000" b="0" i="0" dirty="0">
                <a:solidFill>
                  <a:srgbClr val="202122"/>
                </a:solidFill>
                <a:effectLst/>
                <a:latin typeface="Arial" panose="020B0604020202020204" pitchFamily="34" charset="0"/>
              </a:rPr>
              <a:t> y </a:t>
            </a:r>
            <a:r>
              <a:rPr lang="es-MX" sz="2000" b="0" i="0" u="none" strike="noStrike" dirty="0">
                <a:solidFill>
                  <a:srgbClr val="0645AD"/>
                </a:solidFill>
                <a:effectLst/>
                <a:latin typeface="Arial" panose="020B0604020202020204" pitchFamily="34" charset="0"/>
                <a:hlinkClick r:id="rId12" tooltip="Pablo de Tarso"/>
              </a:rPr>
              <a:t>San Pablo</a:t>
            </a:r>
            <a:r>
              <a:rPr lang="es-MX" sz="2000" b="0" i="0" dirty="0">
                <a:solidFill>
                  <a:srgbClr val="202122"/>
                </a:solidFill>
                <a:effectLst/>
                <a:latin typeface="Arial" panose="020B0604020202020204" pitchFamily="34" charset="0"/>
              </a:rPr>
              <a:t>, lo convenció para que se retirara de la ciudad. Wikipedia</a:t>
            </a:r>
          </a:p>
          <a:p>
            <a:pPr marL="0" indent="0">
              <a:buNone/>
            </a:pPr>
            <a:endParaRPr lang="es-US" sz="2000" dirty="0"/>
          </a:p>
        </p:txBody>
      </p:sp>
      <p:pic>
        <p:nvPicPr>
          <p:cNvPr id="18434" name="Picture 2" descr="undefined">
            <a:extLst>
              <a:ext uri="{FF2B5EF4-FFF2-40B4-BE49-F238E27FC236}">
                <a16:creationId xmlns:a16="http://schemas.microsoft.com/office/drawing/2014/main" id="{9F0CF70F-A23F-735A-24A7-72684B3D4E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294313"/>
            <a:ext cx="5062877" cy="3109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9E3F99-256C-68E4-ECA2-98B213CA64E4}"/>
              </a:ext>
            </a:extLst>
          </p:cNvPr>
          <p:cNvSpPr txBox="1"/>
          <p:nvPr/>
        </p:nvSpPr>
        <p:spPr>
          <a:xfrm>
            <a:off x="293914" y="5586785"/>
            <a:ext cx="4768963" cy="1477328"/>
          </a:xfrm>
          <a:prstGeom prst="rect">
            <a:avLst/>
          </a:prstGeom>
          <a:noFill/>
        </p:spPr>
        <p:txBody>
          <a:bodyPr wrap="square" rtlCol="0">
            <a:spAutoFit/>
          </a:bodyPr>
          <a:lstStyle/>
          <a:p>
            <a:r>
              <a:rPr lang="en-US" b="0" i="1">
                <a:solidFill>
                  <a:srgbClr val="202122"/>
                </a:solidFill>
                <a:effectLst/>
                <a:latin typeface="Arial" panose="020B0604020202020204" pitchFamily="34" charset="0"/>
              </a:rPr>
              <a:t>The meeting of St. Leo the Great and Attila, by Raphael, in which you can see St. Peter and St. Paul supporting the pope from on high in his encounter with the Hun king.
</a:t>
            </a:r>
            <a:endParaRPr lang="es-US" dirty="0"/>
          </a:p>
        </p:txBody>
      </p:sp>
    </p:spTree>
    <p:extLst>
      <p:ext uri="{BB962C8B-B14F-4D97-AF65-F5344CB8AC3E}">
        <p14:creationId xmlns:p14="http://schemas.microsoft.com/office/powerpoint/2010/main" val="252748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9491-92E1-3F0E-4306-47A092AE231A}"/>
              </a:ext>
            </a:extLst>
          </p:cNvPr>
          <p:cNvSpPr>
            <a:spLocks noGrp="1"/>
          </p:cNvSpPr>
          <p:nvPr>
            <p:ph type="title"/>
          </p:nvPr>
        </p:nvSpPr>
        <p:spPr/>
        <p:txBody>
          <a:bodyPr>
            <a:normAutofit/>
          </a:bodyPr>
          <a:lstStyle/>
          <a:p>
            <a:endParaRPr lang="es-US" dirty="0"/>
          </a:p>
        </p:txBody>
      </p:sp>
      <p:sp>
        <p:nvSpPr>
          <p:cNvPr id="3" name="Content Placeholder 2">
            <a:extLst>
              <a:ext uri="{FF2B5EF4-FFF2-40B4-BE49-F238E27FC236}">
                <a16:creationId xmlns:a16="http://schemas.microsoft.com/office/drawing/2014/main" id="{09209927-6233-DC71-95D9-F8DAB0D2978A}"/>
              </a:ext>
            </a:extLst>
          </p:cNvPr>
          <p:cNvSpPr>
            <a:spLocks noGrp="1"/>
          </p:cNvSpPr>
          <p:nvPr>
            <p:ph idx="1"/>
          </p:nvPr>
        </p:nvSpPr>
        <p:spPr>
          <a:xfrm>
            <a:off x="7854043" y="2161725"/>
            <a:ext cx="3897462" cy="3702647"/>
          </a:xfrm>
        </p:spPr>
        <p:txBody>
          <a:bodyPr/>
          <a:lstStyle/>
          <a:p>
            <a:pPr marL="0" indent="0" algn="r">
              <a:buNone/>
            </a:pPr>
            <a:r>
              <a:rPr lang="en-US" b="0" i="0" dirty="0">
                <a:solidFill>
                  <a:srgbClr val="202122"/>
                </a:solidFill>
                <a:effectLst/>
                <a:latin typeface="Arial" panose="020B0604020202020204" pitchFamily="34" charset="0"/>
              </a:rPr>
              <a:t>A painting of Attila riding a pale horse, by French Romantic artist </a:t>
            </a:r>
            <a:r>
              <a:rPr lang="en-US" b="0" i="0" u="none" strike="noStrike" dirty="0">
                <a:solidFill>
                  <a:srgbClr val="3366CC"/>
                </a:solidFill>
                <a:effectLst/>
                <a:latin typeface="Arial" panose="020B0604020202020204" pitchFamily="34" charset="0"/>
                <a:hlinkClick r:id="rId2" tooltip="Eugène Delacroix"/>
              </a:rPr>
              <a:t>Eugène Delacroix</a:t>
            </a:r>
            <a:r>
              <a:rPr lang="en-US" b="0" i="0" dirty="0">
                <a:solidFill>
                  <a:srgbClr val="202122"/>
                </a:solidFill>
                <a:effectLst/>
                <a:latin typeface="Arial" panose="020B0604020202020204" pitchFamily="34" charset="0"/>
              </a:rPr>
              <a:t> </a:t>
            </a:r>
          </a:p>
          <a:p>
            <a:pPr marL="0" indent="0" algn="r">
              <a:buNone/>
            </a:pPr>
            <a:r>
              <a:rPr lang="en-US" b="0" i="0" dirty="0">
                <a:solidFill>
                  <a:srgbClr val="202122"/>
                </a:solidFill>
                <a:effectLst/>
                <a:latin typeface="Arial" panose="020B0604020202020204" pitchFamily="34" charset="0"/>
              </a:rPr>
              <a:t>(1798–1863)</a:t>
            </a:r>
            <a:br>
              <a:rPr lang="en-US" b="0" i="0" dirty="0">
                <a:solidFill>
                  <a:srgbClr val="202122"/>
                </a:solidFill>
                <a:effectLst/>
                <a:latin typeface="Arial" panose="020B0604020202020204" pitchFamily="34" charset="0"/>
              </a:rPr>
            </a:br>
            <a:br>
              <a:rPr lang="en-US" b="0" i="0" dirty="0">
                <a:solidFill>
                  <a:srgbClr val="202122"/>
                </a:solidFill>
                <a:effectLst/>
                <a:latin typeface="Arial" panose="020B0604020202020204" pitchFamily="34" charset="0"/>
              </a:rPr>
            </a:br>
            <a:endParaRPr lang="es-US" dirty="0"/>
          </a:p>
        </p:txBody>
      </p:sp>
      <p:pic>
        <p:nvPicPr>
          <p:cNvPr id="3074" name="Picture 2" descr="undefined">
            <a:extLst>
              <a:ext uri="{FF2B5EF4-FFF2-40B4-BE49-F238E27FC236}">
                <a16:creationId xmlns:a16="http://schemas.microsoft.com/office/drawing/2014/main" id="{877DA19A-D7A7-3E85-3B21-5B7481463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245" y="0"/>
            <a:ext cx="5459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523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BC2A-023B-D8E9-8F01-C8C1C195DF1C}"/>
              </a:ext>
            </a:extLst>
          </p:cNvPr>
          <p:cNvSpPr>
            <a:spLocks noGrp="1"/>
          </p:cNvSpPr>
          <p:nvPr>
            <p:ph type="title"/>
          </p:nvPr>
        </p:nvSpPr>
        <p:spPr/>
        <p:txBody>
          <a:bodyPr>
            <a:normAutofit/>
          </a:bodyPr>
          <a:lstStyle/>
          <a:p>
            <a:r>
              <a:rPr lang="en-US" sz="3200" b="1" dirty="0"/>
              <a:t>Prophetic Expositions, vol. 2, p. 148.2 (Josiah </a:t>
            </a:r>
            <a:r>
              <a:rPr lang="en-US" sz="3200" b="1" dirty="0" err="1"/>
              <a:t>Litch</a:t>
            </a:r>
            <a:r>
              <a:rPr lang="en-US" sz="3200" b="1" dirty="0"/>
              <a:t>) 1842</a:t>
            </a:r>
            <a:br>
              <a:rPr lang="en-US" sz="3200" b="1" dirty="0"/>
            </a:br>
            <a:r>
              <a:rPr lang="es-MX" sz="3200" b="1" dirty="0"/>
              <a:t>Exposiciones Proféticas, vol. 2, p. 148.2 (</a:t>
            </a:r>
            <a:r>
              <a:rPr lang="es-MX" sz="3200" b="1" dirty="0" err="1"/>
              <a:t>Josiah</a:t>
            </a:r>
            <a:r>
              <a:rPr lang="es-MX" sz="3200" b="1" dirty="0"/>
              <a:t> </a:t>
            </a:r>
            <a:r>
              <a:rPr lang="es-MX" sz="3200" b="1" dirty="0" err="1"/>
              <a:t>Litch</a:t>
            </a:r>
            <a:r>
              <a:rPr lang="es-MX" sz="3200" b="1" dirty="0"/>
              <a:t>) 1842</a:t>
            </a:r>
            <a:endParaRPr lang="es-US" sz="3200" b="1" dirty="0"/>
          </a:p>
        </p:txBody>
      </p:sp>
      <p:sp>
        <p:nvSpPr>
          <p:cNvPr id="3" name="Content Placeholder 2">
            <a:extLst>
              <a:ext uri="{FF2B5EF4-FFF2-40B4-BE49-F238E27FC236}">
                <a16:creationId xmlns:a16="http://schemas.microsoft.com/office/drawing/2014/main" id="{FBB75142-9ED3-AB2D-C944-75275F9EDF87}"/>
              </a:ext>
            </a:extLst>
          </p:cNvPr>
          <p:cNvSpPr>
            <a:spLocks noGrp="1"/>
          </p:cNvSpPr>
          <p:nvPr>
            <p:ph idx="1"/>
          </p:nvPr>
        </p:nvSpPr>
        <p:spPr/>
        <p:txBody>
          <a:bodyPr>
            <a:noAutofit/>
          </a:bodyPr>
          <a:lstStyle/>
          <a:p>
            <a:r>
              <a:rPr lang="en-US" dirty="0"/>
              <a:t>“There fell a </a:t>
            </a:r>
            <a:r>
              <a:rPr lang="en-US" i="1" dirty="0"/>
              <a:t>great star</a:t>
            </a:r>
            <a:r>
              <a:rPr lang="en-US" dirty="0"/>
              <a:t> from heaven. The name of Attila is to this day a memorial of his greatness, of which a brief description may suffice. PREX2 148.2</a:t>
            </a:r>
          </a:p>
          <a:p>
            <a:pPr marL="0" indent="0">
              <a:buNone/>
            </a:pPr>
            <a:endParaRPr lang="en-US" dirty="0"/>
          </a:p>
          <a:p>
            <a:pPr marL="0" indent="0">
              <a:buNone/>
            </a:pPr>
            <a:r>
              <a:rPr lang="es-MX" dirty="0"/>
              <a:t>"Cayó una gran estrella del cielo. El nombre de Atila es hasta el día de hoy un memorial de su grandeza, de la cual una breve descripción puede ser suficiente. PREX2 148.2
</a:t>
            </a:r>
            <a:br>
              <a:rPr lang="en-US" dirty="0"/>
            </a:br>
            <a:endParaRPr lang="en-US" dirty="0"/>
          </a:p>
          <a:p>
            <a:br>
              <a:rPr lang="en-US" dirty="0"/>
            </a:br>
            <a:endParaRPr lang="es-US" dirty="0"/>
          </a:p>
        </p:txBody>
      </p:sp>
    </p:spTree>
    <p:extLst>
      <p:ext uri="{BB962C8B-B14F-4D97-AF65-F5344CB8AC3E}">
        <p14:creationId xmlns:p14="http://schemas.microsoft.com/office/powerpoint/2010/main" val="15366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F1BD-2160-E723-495B-6652CBAEF8BC}"/>
              </a:ext>
            </a:extLst>
          </p:cNvPr>
          <p:cNvSpPr>
            <a:spLocks noGrp="1"/>
          </p:cNvSpPr>
          <p:nvPr>
            <p:ph type="title"/>
          </p:nvPr>
        </p:nvSpPr>
        <p:spPr/>
        <p:txBody>
          <a:bodyPr>
            <a:normAutofit fontScale="90000"/>
          </a:bodyPr>
          <a:lstStyle/>
          <a:p>
            <a:r>
              <a:rPr lang="en-US" dirty="0"/>
              <a:t>The Biblical Institute, p. 261.2 (Uriah Smith) 1878</a:t>
            </a:r>
            <a:endParaRPr lang="es-US" dirty="0"/>
          </a:p>
        </p:txBody>
      </p:sp>
      <p:sp>
        <p:nvSpPr>
          <p:cNvPr id="3" name="Content Placeholder 2">
            <a:extLst>
              <a:ext uri="{FF2B5EF4-FFF2-40B4-BE49-F238E27FC236}">
                <a16:creationId xmlns:a16="http://schemas.microsoft.com/office/drawing/2014/main" id="{1EEC10D4-7563-F52D-E2EC-E397DD95E657}"/>
              </a:ext>
            </a:extLst>
          </p:cNvPr>
          <p:cNvSpPr>
            <a:spLocks noGrp="1"/>
          </p:cNvSpPr>
          <p:nvPr>
            <p:ph idx="1"/>
          </p:nvPr>
        </p:nvSpPr>
        <p:spPr>
          <a:xfrm>
            <a:off x="2137644" y="2161725"/>
            <a:ext cx="9613861" cy="4696275"/>
          </a:xfrm>
        </p:spPr>
        <p:txBody>
          <a:bodyPr>
            <a:normAutofit fontScale="92500" lnSpcReduction="10000"/>
          </a:bodyPr>
          <a:lstStyle/>
          <a:p>
            <a:pPr marL="0" indent="0">
              <a:buNone/>
            </a:pPr>
            <a:r>
              <a:rPr lang="en-US" dirty="0"/>
              <a:t>The third trumpet brings to view another invading chieftain, who, like a comet or a blazing star, flamed over the Roman Empire. It was Attila at the head of his warlike Huns. The name of this star is called Wormwood as describing the bitter consequences of this invasion and the terrors and miseries wrought by this war-like chief.</a:t>
            </a:r>
          </a:p>
          <a:p>
            <a:pPr marL="0" indent="0">
              <a:buNone/>
            </a:pPr>
            <a:endParaRPr lang="en-US" dirty="0"/>
          </a:p>
          <a:p>
            <a:pPr marL="0" indent="0">
              <a:buNone/>
            </a:pPr>
            <a:r>
              <a:rPr lang="es-MX" dirty="0"/>
              <a:t>La tercera trompeta trae a la vista a otro jefe invasor, que, como un cometa o una estrella ardiente, ardió sobre el Imperio Romano. Era Atila a la cabeza de sus </a:t>
            </a:r>
            <a:r>
              <a:rPr lang="es-MX" dirty="0" err="1"/>
              <a:t>belicos</a:t>
            </a:r>
            <a:r>
              <a:rPr lang="es-MX" dirty="0"/>
              <a:t> hunos. El nombre de esta estrella se llama Ajenjo porque describe las amargas consecuencias de esta invasión y los terrores y miserias forjados por este jefe guerrero.
</a:t>
            </a:r>
            <a:endParaRPr lang="es-US" dirty="0"/>
          </a:p>
        </p:txBody>
      </p:sp>
    </p:spTree>
    <p:extLst>
      <p:ext uri="{BB962C8B-B14F-4D97-AF65-F5344CB8AC3E}">
        <p14:creationId xmlns:p14="http://schemas.microsoft.com/office/powerpoint/2010/main" val="364882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5972-2C8A-87F3-B65A-EEE3F9739245}"/>
              </a:ext>
            </a:extLst>
          </p:cNvPr>
          <p:cNvSpPr>
            <a:spLocks noGrp="1"/>
          </p:cNvSpPr>
          <p:nvPr>
            <p:ph type="title"/>
          </p:nvPr>
        </p:nvSpPr>
        <p:spPr/>
        <p:txBody>
          <a:bodyPr>
            <a:normAutofit/>
          </a:bodyPr>
          <a:lstStyle/>
          <a:p>
            <a:r>
              <a:rPr lang="en-US" sz="2800" b="1" dirty="0"/>
              <a:t>Synopsis of the Present Truth, p. 211.3 (Uriah Smith) 1884</a:t>
            </a:r>
            <a:br>
              <a:rPr lang="en-US" sz="2800" b="1" dirty="0"/>
            </a:br>
            <a:r>
              <a:rPr lang="es-MX" sz="2800" b="1" dirty="0"/>
              <a:t>Sinopsis de la verdad presente, p. 211.3 (</a:t>
            </a:r>
            <a:r>
              <a:rPr lang="es-MX" sz="2800" b="1" dirty="0" err="1"/>
              <a:t>Uriah</a:t>
            </a:r>
            <a:r>
              <a:rPr lang="es-MX" sz="2800" b="1" dirty="0"/>
              <a:t> Smith) 1884</a:t>
            </a:r>
            <a:endParaRPr lang="es-US" sz="2800" b="1" dirty="0"/>
          </a:p>
        </p:txBody>
      </p:sp>
      <p:sp>
        <p:nvSpPr>
          <p:cNvPr id="3" name="Content Placeholder 2">
            <a:extLst>
              <a:ext uri="{FF2B5EF4-FFF2-40B4-BE49-F238E27FC236}">
                <a16:creationId xmlns:a16="http://schemas.microsoft.com/office/drawing/2014/main" id="{D822C511-1865-3F52-7A50-0655D7F5371C}"/>
              </a:ext>
            </a:extLst>
          </p:cNvPr>
          <p:cNvSpPr>
            <a:spLocks noGrp="1"/>
          </p:cNvSpPr>
          <p:nvPr>
            <p:ph idx="1"/>
          </p:nvPr>
        </p:nvSpPr>
        <p:spPr>
          <a:xfrm>
            <a:off x="1763486" y="2161725"/>
            <a:ext cx="9988019" cy="4696275"/>
          </a:xfrm>
        </p:spPr>
        <p:txBody>
          <a:bodyPr>
            <a:normAutofit fontScale="77500" lnSpcReduction="20000"/>
          </a:bodyPr>
          <a:lstStyle/>
          <a:p>
            <a:pPr marL="0" indent="0">
              <a:buNone/>
            </a:pPr>
            <a:r>
              <a:rPr lang="en-US" dirty="0"/>
              <a:t>The third trumpets brings to view another invading chieftain, who, like a comet or a blazing star, flamed over the Roman world. It was Attila at the head of his warlike Huns. The name of this star is called “Wormwood,” as describing the bitter consequences of the invasion and the terrors and miseries wrought by this war-like chief. SYNPT 211.3</a:t>
            </a:r>
            <a:br>
              <a:rPr lang="en-US" dirty="0"/>
            </a:br>
            <a:r>
              <a:rPr lang="en-US" dirty="0"/>
              <a:t>This star fell upon the third part of the rivers and fountains of waters. The scene of Attila’s operations was in the northern part of Italy, the region in which so many streams and rivers have their source. Attila styled himself “The scourge of God,” and made his boast that the grass never grew where his horse had trod. SYNPT 212.1</a:t>
            </a:r>
            <a:br>
              <a:rPr lang="en-US" dirty="0"/>
            </a:br>
            <a:endParaRPr lang="en-US" dirty="0"/>
          </a:p>
          <a:p>
            <a:pPr marL="0" indent="0">
              <a:buNone/>
            </a:pPr>
            <a:r>
              <a:rPr lang="es-MX" dirty="0"/>
              <a:t>La tercera trompeta trae a la vista a otro jefe invasor, que, como un cometa o una estrella ardiente, ardió sobre el mundo romano. Era Atila a la cabeza de sus </a:t>
            </a:r>
            <a:r>
              <a:rPr lang="es-MX" dirty="0" err="1"/>
              <a:t>belicos</a:t>
            </a:r>
            <a:r>
              <a:rPr lang="es-MX" dirty="0"/>
              <a:t> hunos. El nombre de esta estrella se llama "Ajenjo", ya que describe las amargas consecuencias de la invasión y los terrores y miserias forjados por este jefe guerrero. SYNPT 211.3</a:t>
            </a:r>
            <a:br>
              <a:rPr lang="es-MX" dirty="0"/>
            </a:br>
            <a:r>
              <a:rPr lang="es-MX" dirty="0"/>
              <a:t>Esta estrella cayó sobre la tercera parte de los ríos y fuentes de agua. El escenario de las operaciones de Atila fue en la parte norte de Italia, la región en la que tantos arroyos y ríos tienen su fuente. Atila se llamó a sí mismo "El flagelo de Dios", e hizo su jactancia de que la hierba nunca creció donde su caballo había pisado. SYNPT 212.1</a:t>
            </a:r>
            <a:endParaRPr lang="es-US" dirty="0"/>
          </a:p>
        </p:txBody>
      </p:sp>
    </p:spTree>
    <p:extLst>
      <p:ext uri="{BB962C8B-B14F-4D97-AF65-F5344CB8AC3E}">
        <p14:creationId xmlns:p14="http://schemas.microsoft.com/office/powerpoint/2010/main" val="343720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342F-8CA3-9F15-5BF6-97B4C2B102B3}"/>
              </a:ext>
            </a:extLst>
          </p:cNvPr>
          <p:cNvSpPr>
            <a:spLocks noGrp="1"/>
          </p:cNvSpPr>
          <p:nvPr>
            <p:ph type="title"/>
          </p:nvPr>
        </p:nvSpPr>
        <p:spPr/>
        <p:txBody>
          <a:bodyPr>
            <a:normAutofit fontScale="90000"/>
          </a:bodyPr>
          <a:lstStyle/>
          <a:p>
            <a:r>
              <a:rPr lang="en-US" dirty="0"/>
              <a:t>Daniel and The Revelation, p. 461 (Uriah Smith) 1897</a:t>
            </a:r>
            <a:endParaRPr lang="es-US" dirty="0"/>
          </a:p>
        </p:txBody>
      </p:sp>
      <p:sp>
        <p:nvSpPr>
          <p:cNvPr id="3" name="Content Placeholder 2">
            <a:extLst>
              <a:ext uri="{FF2B5EF4-FFF2-40B4-BE49-F238E27FC236}">
                <a16:creationId xmlns:a16="http://schemas.microsoft.com/office/drawing/2014/main" id="{E481DA6B-DD4D-1BB8-D042-3EFEE11F4DA5}"/>
              </a:ext>
            </a:extLst>
          </p:cNvPr>
          <p:cNvSpPr>
            <a:spLocks noGrp="1"/>
          </p:cNvSpPr>
          <p:nvPr>
            <p:ph idx="1"/>
          </p:nvPr>
        </p:nvSpPr>
        <p:spPr>
          <a:xfrm>
            <a:off x="1730829" y="2161725"/>
            <a:ext cx="10286999" cy="4696275"/>
          </a:xfrm>
        </p:spPr>
        <p:txBody>
          <a:bodyPr>
            <a:normAutofit fontScale="70000" lnSpcReduction="20000"/>
          </a:bodyPr>
          <a:lstStyle/>
          <a:p>
            <a:pPr marL="0" indent="0">
              <a:buNone/>
            </a:pPr>
            <a:r>
              <a:rPr lang="en-US" dirty="0"/>
              <a:t>It is here premised that this trumpet has allusion to the desolating wars and furious invasions of Attila against the Roman power, which he carried on at the head of his hordes of Huns. Speaking of this warrior, particularly of his personal appearance, Mr. Barnes says: — DAR 461.3</a:t>
            </a:r>
            <a:br>
              <a:rPr lang="en-US" dirty="0"/>
            </a:br>
            <a:r>
              <a:rPr lang="en-US" dirty="0"/>
              <a:t>“In the manner of his appearance, he strongly resembled a brilliant meteor flashing in the sky. He came from the East gathering his Huns, and poured them down, as we shall see, with the rapidity of a flashing meteor, suddenly on the empire. He regarded himself also as devoted to Mars, the god of war, and was accustomed to array himself in a peculiarly brilliant manner, so that his appearance, in the language of his flatterers, was such as to dazzle the eyes of beholders.” DAR 461.4</a:t>
            </a:r>
          </a:p>
          <a:p>
            <a:pPr marL="0" indent="0">
              <a:buNone/>
            </a:pPr>
            <a:endParaRPr lang="en-US" dirty="0"/>
          </a:p>
          <a:p>
            <a:pPr marL="0" indent="0">
              <a:buNone/>
            </a:pPr>
            <a:r>
              <a:rPr lang="es-MX" dirty="0"/>
              <a:t>Aquí se basa que esta trompeta tiene alusión a las guerras desoladoras y furiosas invasiones de Atila contra el poder romano, que llevó a cabo a la cabeza de sus hordas de hunos. Hablando de este guerrero, particularmente de su apariencia personal, el Sr. Barnes dice: — DAR 461.3</a:t>
            </a:r>
            <a:br>
              <a:rPr lang="es-MX" dirty="0"/>
            </a:br>
            <a:r>
              <a:rPr lang="es-MX" dirty="0"/>
              <a:t>"En la forma de su aparición, se parecía mucho a un meteorito brillante que parpadeaba en el cielo. Vino del Este recogiendo a sus hunos, y los derramó, como veremos, con la rapidez de un meteorito intermitente, repentinamente sobre el imperio. Se consideraba también devoto de Marte, el dios de la guerra, y estaba acostumbrado a arreglarse de una manera peculiarmente brillante, de modo que su apariencia, en el lenguaje de sus aduladores, era tal que deslumbraba los ojos de los espectadores. GIVE 461.4</a:t>
            </a:r>
            <a:endParaRPr lang="es-US" dirty="0"/>
          </a:p>
        </p:txBody>
      </p:sp>
    </p:spTree>
    <p:extLst>
      <p:ext uri="{BB962C8B-B14F-4D97-AF65-F5344CB8AC3E}">
        <p14:creationId xmlns:p14="http://schemas.microsoft.com/office/powerpoint/2010/main" val="348917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F23F-7F45-307B-8FDC-74A8E1FF806F}"/>
              </a:ext>
            </a:extLst>
          </p:cNvPr>
          <p:cNvSpPr>
            <a:spLocks noGrp="1"/>
          </p:cNvSpPr>
          <p:nvPr>
            <p:ph type="title"/>
          </p:nvPr>
        </p:nvSpPr>
        <p:spPr/>
        <p:txBody>
          <a:bodyPr>
            <a:noAutofit/>
          </a:bodyPr>
          <a:lstStyle/>
          <a:p>
            <a:r>
              <a:rPr lang="en-US" sz="2400" b="1" dirty="0"/>
              <a:t>The Sounding of the Seven Trumpets of Revelation 8 and 9, p. 18.2 (James Springer White) 1859</a:t>
            </a:r>
            <a:br>
              <a:rPr lang="en-US" sz="2400" b="1" dirty="0"/>
            </a:br>
            <a:r>
              <a:rPr lang="es-MX" sz="2400" b="1" dirty="0"/>
              <a:t>El sonido de las siete trompetas de Apocalipsis 8 y 9, p. 18.2 (James Springer White) 1859</a:t>
            </a:r>
            <a:endParaRPr lang="es-US" sz="2400" b="1" dirty="0"/>
          </a:p>
        </p:txBody>
      </p:sp>
      <p:sp>
        <p:nvSpPr>
          <p:cNvPr id="3" name="Content Placeholder 2">
            <a:extLst>
              <a:ext uri="{FF2B5EF4-FFF2-40B4-BE49-F238E27FC236}">
                <a16:creationId xmlns:a16="http://schemas.microsoft.com/office/drawing/2014/main" id="{02965FEB-5C61-2C0E-A247-DD820C0C7EA1}"/>
              </a:ext>
            </a:extLst>
          </p:cNvPr>
          <p:cNvSpPr>
            <a:spLocks noGrp="1"/>
          </p:cNvSpPr>
          <p:nvPr>
            <p:ph idx="1"/>
          </p:nvPr>
        </p:nvSpPr>
        <p:spPr>
          <a:xfrm>
            <a:off x="783771" y="2161725"/>
            <a:ext cx="11152415" cy="5088161"/>
          </a:xfrm>
        </p:spPr>
        <p:txBody>
          <a:bodyPr>
            <a:normAutofit fontScale="70000" lnSpcReduction="20000"/>
          </a:bodyPr>
          <a:lstStyle/>
          <a:p>
            <a:pPr marL="0" indent="0">
              <a:buNone/>
            </a:pPr>
            <a:r>
              <a:rPr lang="en-US" dirty="0"/>
              <a:t>“‘The trumpet sounded. The kings and nations of Germany and Scythia, from the Volga perhaps to the Danube, obeyed the warlike summons of Attila. From the royal village in the plains of Hungary, his standard moved towards the west; and, after a march of seven or eight hundred miles, he reached the conflux of the Rhine and the Necker. The hostile myriads were poured with violence into the Belgic provinces. The consternation of Gaul was universal. From the Rhine and the Moselle, Attila advanced into the heart of Gaul; crossed the Seine at Auxerre; and, after a long and laborious march, fixed his camp under the walls of Orleans. An alliance was formed between the Romans and Visigoths. The hostile armies approached. I myself, said Attila, will throw the first javelin, and the wretch who refuses to imitate the example of his sovereign, is devoted to inevitable death. </a:t>
            </a:r>
          </a:p>
          <a:p>
            <a:pPr marL="0" indent="0">
              <a:buNone/>
            </a:pPr>
            <a:endParaRPr lang="en-US" dirty="0"/>
          </a:p>
          <a:p>
            <a:pPr marL="0" indent="0">
              <a:buNone/>
            </a:pPr>
            <a:r>
              <a:rPr lang="es-MX" dirty="0"/>
              <a:t>"'Sonó la trompeta. Los reyes y naciones de Alemania y Escitia, desde el Volga quizás hasta el Danubio, obedecieron la llamada bélica de Atila. Desde la aldea real en las llanuras de Hungría, su estandarte se movió hacia el oeste; y, después de una marcha de setecientas u ochocientas millas, llegó a la confluencia del Rin y el Necker. Las miríadas hostiles fueron vertidas con violencia en las provincias belgas. La consternación de la Galia fue universal. Desde el Rin y el Mosela, Atila avanzó hacia el corazón de la Galia; cruzó el Sena en </a:t>
            </a:r>
            <a:r>
              <a:rPr lang="es-MX" dirty="0" err="1"/>
              <a:t>Auxerre</a:t>
            </a:r>
            <a:r>
              <a:rPr lang="es-MX" dirty="0"/>
              <a:t>; y, después de una larga y laboriosa marcha, fijó su campamento bajo los muros de Orleans. Se formó una alianza entre los romanos y los visigodos. Los ejércitos hostiles se acercaron. Yo mismo, dijo Atila, lanzaré la primera jabalina, y el miserable que se niega a imitar el ejemplo de su soberano, se dedica a la muerte inevitable. 
</a:t>
            </a:r>
            <a:endParaRPr lang="en-US" dirty="0"/>
          </a:p>
        </p:txBody>
      </p:sp>
    </p:spTree>
    <p:extLst>
      <p:ext uri="{BB962C8B-B14F-4D97-AF65-F5344CB8AC3E}">
        <p14:creationId xmlns:p14="http://schemas.microsoft.com/office/powerpoint/2010/main" val="80105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F23F-7F45-307B-8FDC-74A8E1FF806F}"/>
              </a:ext>
            </a:extLst>
          </p:cNvPr>
          <p:cNvSpPr>
            <a:spLocks noGrp="1"/>
          </p:cNvSpPr>
          <p:nvPr>
            <p:ph type="title"/>
          </p:nvPr>
        </p:nvSpPr>
        <p:spPr/>
        <p:txBody>
          <a:bodyPr>
            <a:noAutofit/>
          </a:bodyPr>
          <a:lstStyle/>
          <a:p>
            <a:r>
              <a:rPr lang="en-US" sz="2400" b="1" dirty="0"/>
              <a:t>The Sounding of the Seven Trumpets of Revelation 8 and 9, p. 18.2 (James Springer White) 1859</a:t>
            </a:r>
            <a:br>
              <a:rPr lang="en-US" sz="2400" b="1" dirty="0"/>
            </a:br>
            <a:r>
              <a:rPr lang="es-MX" sz="2400" b="1" dirty="0"/>
              <a:t>El sonido de las siete trompetas de Apocalipsis 8 y 9, p. 18.2 (James Springer White) 1859</a:t>
            </a:r>
            <a:endParaRPr lang="es-US" sz="2400" b="1" dirty="0"/>
          </a:p>
        </p:txBody>
      </p:sp>
      <p:sp>
        <p:nvSpPr>
          <p:cNvPr id="3" name="Content Placeholder 2">
            <a:extLst>
              <a:ext uri="{FF2B5EF4-FFF2-40B4-BE49-F238E27FC236}">
                <a16:creationId xmlns:a16="http://schemas.microsoft.com/office/drawing/2014/main" id="{02965FEB-5C61-2C0E-A247-DD820C0C7EA1}"/>
              </a:ext>
            </a:extLst>
          </p:cNvPr>
          <p:cNvSpPr>
            <a:spLocks noGrp="1"/>
          </p:cNvSpPr>
          <p:nvPr>
            <p:ph idx="1"/>
          </p:nvPr>
        </p:nvSpPr>
        <p:spPr>
          <a:xfrm>
            <a:off x="653143" y="2161725"/>
            <a:ext cx="11397343" cy="5104489"/>
          </a:xfrm>
        </p:spPr>
        <p:txBody>
          <a:bodyPr>
            <a:normAutofit fontScale="70000" lnSpcReduction="20000"/>
          </a:bodyPr>
          <a:lstStyle/>
          <a:p>
            <a:r>
              <a:rPr lang="en-US" dirty="0"/>
              <a:t>The spirit of the barbarians was rekindled by the presence, the voice, and the example, of their intrepid leader; and Attila, yielding to their impatience, immediately formed his order of battle. At the head of his brave and faithful Huns, Attila occupied in person the center of the line. The nations from the Volga to the Atlantic were assembled on the plain of </a:t>
            </a:r>
            <a:r>
              <a:rPr lang="en-US" dirty="0" err="1"/>
              <a:t>Chalons</a:t>
            </a:r>
            <a:r>
              <a:rPr lang="en-US" dirty="0"/>
              <a:t>. The number of the slain amounted to one hundred and sixty-two thousand, or, according to another account, three hundred thousand persons; and these incredible exaggerations suppose a real or effective loss, sufficient to justify the historian’s remark, that whole generations may be swept away, by the madness of kings, in the space of a single hour.’ SSTR 18.2</a:t>
            </a:r>
            <a:br>
              <a:rPr lang="en-US" dirty="0"/>
            </a:br>
            <a:r>
              <a:rPr lang="en-US" dirty="0"/>
              <a:t>“The course of the fiery meteor was changed, not stayed; and, touching Italy for the first time, the great star, after having burned as it were a lamp, fell upon the third part of the rives, and upon the fountains of waters. SSTR 19.1</a:t>
            </a:r>
          </a:p>
          <a:p>
            <a:br>
              <a:rPr lang="en-US" dirty="0"/>
            </a:br>
            <a:r>
              <a:rPr lang="es-MX" dirty="0"/>
              <a:t>El espíritu de los bárbaros fue reavivado por la presencia, la voz y el ejemplo de su intrépido líder; y Atila, cediendo a su impaciencia, inmediatamente formó su orden de batalla. A la cabeza de sus valientes y fieles hunos, Atila ocupaba en persona el centro de la línea. Las naciones desde el Volga hasta el Atlántico se reunieron en la llanura de </a:t>
            </a:r>
            <a:r>
              <a:rPr lang="es-MX" dirty="0" err="1"/>
              <a:t>Chalons</a:t>
            </a:r>
            <a:r>
              <a:rPr lang="es-MX" dirty="0"/>
              <a:t>. El número de muertos ascendió a ciento sesenta y dos mil, o, según otro relato, trescientas mil personas; Y estas increíbles exageraciones suponen una pérdida real o efectiva, suficiente para justificar la observación del historiador, que generaciones enteras pueden ser barridas, por la locura de los reyes, en el espacio de una sola hora. SSTR 18.2</a:t>
            </a:r>
            <a:br>
              <a:rPr lang="es-MX" dirty="0"/>
            </a:br>
            <a:r>
              <a:rPr lang="es-MX" dirty="0"/>
              <a:t>"El curso del meteorito ardiente cambió, no se detuvo; y, tocando Italia por primera vez, la gran estrella, después de haber ardido como si fuera una lámpara, cayó sobre la tercera parte de los ríos y sobre las fuentes de agua. SSTR 19.1</a:t>
            </a:r>
            <a:endParaRPr lang="es-US" dirty="0"/>
          </a:p>
        </p:txBody>
      </p:sp>
    </p:spTree>
    <p:extLst>
      <p:ext uri="{BB962C8B-B14F-4D97-AF65-F5344CB8AC3E}">
        <p14:creationId xmlns:p14="http://schemas.microsoft.com/office/powerpoint/2010/main" val="107606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B1C1C-A819-507E-9354-5528AF46A77A}"/>
              </a:ext>
            </a:extLst>
          </p:cNvPr>
          <p:cNvSpPr>
            <a:spLocks noGrp="1"/>
          </p:cNvSpPr>
          <p:nvPr>
            <p:ph type="title"/>
          </p:nvPr>
        </p:nvSpPr>
        <p:spPr/>
        <p:txBody>
          <a:bodyPr/>
          <a:lstStyle/>
          <a:p>
            <a:endParaRPr lang="es-US"/>
          </a:p>
        </p:txBody>
      </p:sp>
      <p:sp>
        <p:nvSpPr>
          <p:cNvPr id="3" name="Content Placeholder 2">
            <a:extLst>
              <a:ext uri="{FF2B5EF4-FFF2-40B4-BE49-F238E27FC236}">
                <a16:creationId xmlns:a16="http://schemas.microsoft.com/office/drawing/2014/main" id="{0BE63820-AD6C-FD72-477A-DAB54AE64779}"/>
              </a:ext>
            </a:extLst>
          </p:cNvPr>
          <p:cNvSpPr>
            <a:spLocks noGrp="1"/>
          </p:cNvSpPr>
          <p:nvPr>
            <p:ph idx="1"/>
          </p:nvPr>
        </p:nvSpPr>
        <p:spPr/>
        <p:txBody>
          <a:bodyPr/>
          <a:lstStyle/>
          <a:p>
            <a:endParaRPr lang="es-US"/>
          </a:p>
        </p:txBody>
      </p:sp>
      <p:pic>
        <p:nvPicPr>
          <p:cNvPr id="10242" name="Picture 2" descr="ÁNGELES QUE EMPUJAN | DE LA REFLEXIÓN SE DIRECCIONA LA VIDA">
            <a:extLst>
              <a:ext uri="{FF2B5EF4-FFF2-40B4-BE49-F238E27FC236}">
                <a16:creationId xmlns:a16="http://schemas.microsoft.com/office/drawing/2014/main" id="{59D05BAA-D95A-9537-02EA-3ACC5310E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27" y="979714"/>
            <a:ext cx="11535346" cy="489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128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E4BA-E814-FB67-43D1-0D1B5FF3B105}"/>
              </a:ext>
            </a:extLst>
          </p:cNvPr>
          <p:cNvSpPr>
            <a:spLocks noGrp="1"/>
          </p:cNvSpPr>
          <p:nvPr>
            <p:ph type="title"/>
          </p:nvPr>
        </p:nvSpPr>
        <p:spPr/>
        <p:txBody>
          <a:bodyPr/>
          <a:lstStyle/>
          <a:p>
            <a:endParaRPr lang="es-US"/>
          </a:p>
        </p:txBody>
      </p:sp>
      <p:sp>
        <p:nvSpPr>
          <p:cNvPr id="3" name="Content Placeholder 2">
            <a:extLst>
              <a:ext uri="{FF2B5EF4-FFF2-40B4-BE49-F238E27FC236}">
                <a16:creationId xmlns:a16="http://schemas.microsoft.com/office/drawing/2014/main" id="{026151E6-479A-85F1-6F30-21D2321D9398}"/>
              </a:ext>
            </a:extLst>
          </p:cNvPr>
          <p:cNvSpPr>
            <a:spLocks noGrp="1"/>
          </p:cNvSpPr>
          <p:nvPr>
            <p:ph idx="1"/>
          </p:nvPr>
        </p:nvSpPr>
        <p:spPr/>
        <p:txBody>
          <a:bodyPr/>
          <a:lstStyle/>
          <a:p>
            <a:endParaRPr lang="es-US"/>
          </a:p>
        </p:txBody>
      </p:sp>
      <p:pic>
        <p:nvPicPr>
          <p:cNvPr id="4098" name="Picture 2" descr="undefined">
            <a:extLst>
              <a:ext uri="{FF2B5EF4-FFF2-40B4-BE49-F238E27FC236}">
                <a16:creationId xmlns:a16="http://schemas.microsoft.com/office/drawing/2014/main" id="{BBA5B5BD-0623-5F97-D14C-7532D207A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14350"/>
            <a:ext cx="76200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9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FFFE-3E11-0E8A-0EA8-1235483A57E3}"/>
              </a:ext>
            </a:extLst>
          </p:cNvPr>
          <p:cNvSpPr>
            <a:spLocks noGrp="1"/>
          </p:cNvSpPr>
          <p:nvPr>
            <p:ph type="title"/>
          </p:nvPr>
        </p:nvSpPr>
        <p:spPr>
          <a:xfrm>
            <a:off x="2137646" y="606267"/>
            <a:ext cx="9613861" cy="1080938"/>
          </a:xfrm>
        </p:spPr>
        <p:txBody>
          <a:bodyPr>
            <a:noAutofit/>
          </a:bodyPr>
          <a:lstStyle/>
          <a:p>
            <a:r>
              <a:rPr lang="en-US" sz="2800" b="1" dirty="0"/>
              <a:t>Advent Review, and Sabbath Herald, vol. 12 July 15, 1858, page 65 paragraph 10 1858</a:t>
            </a:r>
            <a:br>
              <a:rPr lang="en-US" sz="2800" b="1" dirty="0"/>
            </a:br>
            <a:r>
              <a:rPr lang="en-US" sz="2800" b="1" dirty="0"/>
              <a:t>Advent Review, and Sabbath Herald, vol. 12 15 de </a:t>
            </a:r>
            <a:r>
              <a:rPr lang="en-US" sz="2800" b="1" dirty="0" err="1"/>
              <a:t>julio</a:t>
            </a:r>
            <a:r>
              <a:rPr lang="en-US" sz="2800" b="1" dirty="0"/>
              <a:t> de 1858, </a:t>
            </a:r>
            <a:r>
              <a:rPr lang="en-US" sz="2800" b="1" dirty="0" err="1"/>
              <a:t>página</a:t>
            </a:r>
            <a:r>
              <a:rPr lang="en-US" sz="2800" b="1" dirty="0"/>
              <a:t> 65 </a:t>
            </a:r>
            <a:r>
              <a:rPr lang="en-US" sz="2800" b="1" dirty="0" err="1"/>
              <a:t>párrafo</a:t>
            </a:r>
            <a:r>
              <a:rPr lang="en-US" sz="2800" b="1" dirty="0"/>
              <a:t> 10 1858</a:t>
            </a:r>
            <a:endParaRPr lang="es-US" sz="2800" b="1" dirty="0"/>
          </a:p>
        </p:txBody>
      </p:sp>
      <p:sp>
        <p:nvSpPr>
          <p:cNvPr id="3" name="Content Placeholder 2">
            <a:extLst>
              <a:ext uri="{FF2B5EF4-FFF2-40B4-BE49-F238E27FC236}">
                <a16:creationId xmlns:a16="http://schemas.microsoft.com/office/drawing/2014/main" id="{519F2E27-E5B3-3042-D179-D239F4DF8E08}"/>
              </a:ext>
            </a:extLst>
          </p:cNvPr>
          <p:cNvSpPr>
            <a:spLocks noGrp="1"/>
          </p:cNvSpPr>
          <p:nvPr>
            <p:ph idx="1"/>
          </p:nvPr>
        </p:nvSpPr>
        <p:spPr>
          <a:xfrm>
            <a:off x="2137644" y="2161725"/>
            <a:ext cx="9613861" cy="5104489"/>
          </a:xfrm>
        </p:spPr>
        <p:txBody>
          <a:bodyPr>
            <a:normAutofit fontScale="77500" lnSpcReduction="20000"/>
          </a:bodyPr>
          <a:lstStyle/>
          <a:p>
            <a:pPr marL="0" indent="0">
              <a:buNone/>
            </a:pPr>
            <a:r>
              <a:rPr lang="en-US" dirty="0"/>
              <a:t>“A third angel sounded; - and a third name is associated with the downfall of the Roman empire. The sounding of the trumpets manifestly denotes the order of the commencement, not the period of the duration, of the wars, or events, which they represent. </a:t>
            </a:r>
            <a:br>
              <a:rPr lang="en-US" dirty="0"/>
            </a:br>
            <a:r>
              <a:rPr lang="en-US" dirty="0"/>
              <a:t>“Attila invaded the eastern empire in the year 441. From that period, ten years elapsed before he touched the western empire, and twenty-two years intervened, from </a:t>
            </a:r>
            <a:r>
              <a:rPr lang="en-US" b="1" dirty="0"/>
              <a:t>429 to 451</a:t>
            </a:r>
            <a:r>
              <a:rPr lang="en-US" dirty="0"/>
              <a:t>, between the invasion of Africa by Genseric, and of Gaul by Attila. The burning mountain arose first, though it blazed longer than the falling star.</a:t>
            </a:r>
          </a:p>
          <a:p>
            <a:endParaRPr lang="en-US" dirty="0"/>
          </a:p>
          <a:p>
            <a:pPr marL="0" indent="0">
              <a:buNone/>
            </a:pPr>
            <a:r>
              <a:rPr lang="es-MX" dirty="0"/>
              <a:t>"Sonó un tercer ángel; - y un tercer nombre está asociado con la caída del imperio romano. El sonido de las trompetas denota manifiestamente el orden del comienzo, no el período de la duración, de las guerras o eventos que representan. </a:t>
            </a:r>
            <a:br>
              <a:rPr lang="es-MX" dirty="0"/>
            </a:br>
            <a:r>
              <a:rPr lang="es-MX" dirty="0"/>
              <a:t>Atila invadió el imperio oriental en el año 441. A partir de ese período, transcurrieron diez años antes de que tocara el imperio occidental, y veintidós años intervinieron, de </a:t>
            </a:r>
            <a:r>
              <a:rPr lang="es-MX" b="1" dirty="0"/>
              <a:t>429 a 451</a:t>
            </a:r>
            <a:r>
              <a:rPr lang="es-MX" dirty="0"/>
              <a:t>, entre la invasión de África por Genserico, y de la Galia por Atila. La montaña ardiente se levantó primero, aunque ardió más que la estrella fugaz.
</a:t>
            </a:r>
            <a:endParaRPr lang="es-US" dirty="0"/>
          </a:p>
        </p:txBody>
      </p:sp>
    </p:spTree>
    <p:extLst>
      <p:ext uri="{BB962C8B-B14F-4D97-AF65-F5344CB8AC3E}">
        <p14:creationId xmlns:p14="http://schemas.microsoft.com/office/powerpoint/2010/main" val="1164350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9F6A-25CB-3304-DC32-BF6E7DBFC8BE}"/>
              </a:ext>
            </a:extLst>
          </p:cNvPr>
          <p:cNvSpPr>
            <a:spLocks noGrp="1"/>
          </p:cNvSpPr>
          <p:nvPr>
            <p:ph type="title"/>
          </p:nvPr>
        </p:nvSpPr>
        <p:spPr>
          <a:xfrm>
            <a:off x="2137646" y="573618"/>
            <a:ext cx="9613861" cy="1080938"/>
          </a:xfrm>
        </p:spPr>
        <p:txBody>
          <a:bodyPr>
            <a:noAutofit/>
          </a:bodyPr>
          <a:lstStyle/>
          <a:p>
            <a:r>
              <a:rPr lang="en-US" sz="2800" b="1" dirty="0"/>
              <a:t>The Advent Review and Sabbath Herald, vol. 77 August 21, 1900, page 536 paragraph 12</a:t>
            </a:r>
            <a:br>
              <a:rPr lang="en-US" sz="2800" b="1" dirty="0"/>
            </a:br>
            <a:r>
              <a:rPr lang="en-US" sz="2800" b="1" dirty="0"/>
              <a:t>The Advent Review and Sabbath Herald, vol. 77 21 de </a:t>
            </a:r>
            <a:r>
              <a:rPr lang="en-US" sz="2800" b="1" dirty="0" err="1"/>
              <a:t>agosto</a:t>
            </a:r>
            <a:r>
              <a:rPr lang="en-US" sz="2800" b="1" dirty="0"/>
              <a:t> de 1900, </a:t>
            </a:r>
            <a:r>
              <a:rPr lang="en-US" sz="2800" b="1" dirty="0" err="1"/>
              <a:t>página</a:t>
            </a:r>
            <a:r>
              <a:rPr lang="en-US" sz="2800" b="1" dirty="0"/>
              <a:t> 536 </a:t>
            </a:r>
            <a:r>
              <a:rPr lang="en-US" sz="2800" b="1" dirty="0" err="1"/>
              <a:t>párrafo</a:t>
            </a:r>
            <a:r>
              <a:rPr lang="en-US" sz="2800" b="1" dirty="0"/>
              <a:t> 12</a:t>
            </a:r>
            <a:endParaRPr lang="es-US" sz="2800" b="1" dirty="0"/>
          </a:p>
        </p:txBody>
      </p:sp>
      <p:sp>
        <p:nvSpPr>
          <p:cNvPr id="3" name="Content Placeholder 2">
            <a:extLst>
              <a:ext uri="{FF2B5EF4-FFF2-40B4-BE49-F238E27FC236}">
                <a16:creationId xmlns:a16="http://schemas.microsoft.com/office/drawing/2014/main" id="{8EBE32B3-FF90-1DED-4F2E-C3C3301D5D7B}"/>
              </a:ext>
            </a:extLst>
          </p:cNvPr>
          <p:cNvSpPr>
            <a:spLocks noGrp="1"/>
          </p:cNvSpPr>
          <p:nvPr>
            <p:ph idx="1"/>
          </p:nvPr>
        </p:nvSpPr>
        <p:spPr>
          <a:xfrm>
            <a:off x="1583872" y="2161725"/>
            <a:ext cx="10167634" cy="5006518"/>
          </a:xfrm>
        </p:spPr>
        <p:txBody>
          <a:bodyPr>
            <a:normAutofit fontScale="62500" lnSpcReduction="20000"/>
          </a:bodyPr>
          <a:lstStyle/>
          <a:p>
            <a:pPr marL="0" indent="0">
              <a:buNone/>
            </a:pPr>
            <a:r>
              <a:rPr lang="en-US" dirty="0"/>
              <a:t>This trumpet describes the work of the terrible Attila, with his Huns and allies. “While the Vandals under Genseric [the “great burning mountain”] for forty years were destroying the Roman power </a:t>
            </a:r>
            <a:r>
              <a:rPr lang="en-US" i="1" dirty="0"/>
              <a:t>by sea</a:t>
            </a:r>
            <a:r>
              <a:rPr lang="en-US" dirty="0"/>
              <a:t>, there were other clans of barbarians confederating in order to strike a decisive blow against the same power </a:t>
            </a:r>
            <a:r>
              <a:rPr lang="en-US" i="1" dirty="0"/>
              <a:t>by land</a:t>
            </a:r>
            <a:r>
              <a:rPr lang="en-US" dirty="0"/>
              <a:t>. All Europe and a part of Asia had been aroused to the great struggle for the mastery. Many tribes are rallying to the standard of Atilla, and the Romans are preparing to repel their terrible foe. Atilla anticipates that his best trophies are beyond the Alps. At the sound of his war-cry, all Europe musters to arms. Since Xerxes led his immense army against the Greeks, no greater body of warriors had ever assembled to act a part in the fulfillment of prophecy. The engagement that succeeded [the battle of </a:t>
            </a:r>
            <a:r>
              <a:rPr lang="en-US" dirty="0" err="1"/>
              <a:t>Chalons</a:t>
            </a:r>
            <a:r>
              <a:rPr lang="en-US" dirty="0"/>
              <a:t>] is recorded as one of the four decisive battles of history. ARSH August 21, 1900, page 536.12</a:t>
            </a:r>
            <a:br>
              <a:rPr lang="en-US" dirty="0"/>
            </a:br>
            <a:endParaRPr lang="en-US" dirty="0"/>
          </a:p>
          <a:p>
            <a:pPr marL="0" indent="0">
              <a:buNone/>
            </a:pPr>
            <a:r>
              <a:rPr lang="es-MX" dirty="0"/>
              <a:t>Esta trompeta describe el trabajo del terrible Atila, con sus hunos y aliados. "Mientras los vándalos bajo Genserico [la "gran montaña ardiente"] durante cuarenta años estaban destruyendo el poder romano por mar, había otros clanes de bárbaros confederados para asestar un golpe decisivo contra el mismo poder por tierra. Toda Europa y una parte de Asia se habían despertado a la gran lucha por el dominio. Muchas tribus se están uniendo al estándar de </a:t>
            </a:r>
            <a:r>
              <a:rPr lang="es-MX" dirty="0" err="1"/>
              <a:t>Atilla</a:t>
            </a:r>
            <a:r>
              <a:rPr lang="es-MX" dirty="0"/>
              <a:t>, y los romanos se están preparando para repeler a su terrible enemigo. </a:t>
            </a:r>
            <a:r>
              <a:rPr lang="es-MX" dirty="0" err="1"/>
              <a:t>Atilla</a:t>
            </a:r>
            <a:r>
              <a:rPr lang="es-MX" dirty="0"/>
              <a:t> anticipa que sus mejores trofeos están más allá de los Alpes. Al sonido de su grito de guerra, toda Europa se reúne en armas. Desde que Jerjes dirigió su inmenso ejército contra los griegos, ningún cuerpo más grande de guerreros se había reunido para actuar como parte en el cumplimiento de la profecía. El enfrentamiento que sucedió [la batalla de </a:t>
            </a:r>
            <a:r>
              <a:rPr lang="es-MX" dirty="0" err="1"/>
              <a:t>Chalons</a:t>
            </a:r>
            <a:r>
              <a:rPr lang="es-MX" dirty="0"/>
              <a:t>] se registra como una de las cuatro batallas decisivas de la historia. ARSH 21 de agosto de 1900, página 536.12
</a:t>
            </a:r>
            <a:endParaRPr lang="es-US" dirty="0"/>
          </a:p>
        </p:txBody>
      </p:sp>
    </p:spTree>
    <p:extLst>
      <p:ext uri="{BB962C8B-B14F-4D97-AF65-F5344CB8AC3E}">
        <p14:creationId xmlns:p14="http://schemas.microsoft.com/office/powerpoint/2010/main" val="202198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ABDF-F2B1-F8C1-AE09-3244FC2EF6D3}"/>
              </a:ext>
            </a:extLst>
          </p:cNvPr>
          <p:cNvSpPr>
            <a:spLocks noGrp="1"/>
          </p:cNvSpPr>
          <p:nvPr>
            <p:ph type="title"/>
          </p:nvPr>
        </p:nvSpPr>
        <p:spPr/>
        <p:txBody>
          <a:bodyPr/>
          <a:lstStyle/>
          <a:p>
            <a:r>
              <a:rPr lang="es-US" dirty="0"/>
              <a:t>4th </a:t>
            </a:r>
            <a:r>
              <a:rPr lang="es-US" dirty="0" err="1"/>
              <a:t>Trumpet</a:t>
            </a:r>
            <a:r>
              <a:rPr lang="es-US" dirty="0"/>
              <a:t> – </a:t>
            </a:r>
            <a:r>
              <a:rPr lang="es-US" dirty="0" err="1"/>
              <a:t>Revelation</a:t>
            </a:r>
            <a:r>
              <a:rPr lang="es-US" dirty="0"/>
              <a:t> 8:12-13 </a:t>
            </a:r>
          </a:p>
        </p:txBody>
      </p:sp>
      <p:sp>
        <p:nvSpPr>
          <p:cNvPr id="3" name="Content Placeholder 2">
            <a:extLst>
              <a:ext uri="{FF2B5EF4-FFF2-40B4-BE49-F238E27FC236}">
                <a16:creationId xmlns:a16="http://schemas.microsoft.com/office/drawing/2014/main" id="{AADAFD28-09A4-24C6-4D81-D149B998BC96}"/>
              </a:ext>
            </a:extLst>
          </p:cNvPr>
          <p:cNvSpPr>
            <a:spLocks noGrp="1"/>
          </p:cNvSpPr>
          <p:nvPr>
            <p:ph idx="1"/>
          </p:nvPr>
        </p:nvSpPr>
        <p:spPr>
          <a:xfrm>
            <a:off x="1845130" y="2129067"/>
            <a:ext cx="9906376" cy="3702647"/>
          </a:xfrm>
        </p:spPr>
        <p:txBody>
          <a:bodyPr>
            <a:noAutofit/>
          </a:bodyPr>
          <a:lstStyle/>
          <a:p>
            <a:pPr marL="457200" indent="-457200">
              <a:buAutoNum type="arabicPlain" startAt="12"/>
            </a:pPr>
            <a:r>
              <a:rPr lang="es-US" sz="2400" b="0" i="0" u="none" strike="noStrike" baseline="0" dirty="0">
                <a:solidFill>
                  <a:srgbClr val="000000"/>
                </a:solidFill>
                <a:latin typeface="Segoe UI" panose="020B0502040204020203" pitchFamily="34" charset="0"/>
              </a:rPr>
              <a:t>(RV09) Y el cuarto ángel tocó la trompeta, y </a:t>
            </a:r>
            <a:r>
              <a:rPr lang="es-US" sz="2400" b="0" i="0" u="none" strike="noStrike" baseline="0" dirty="0" err="1">
                <a:solidFill>
                  <a:srgbClr val="000000"/>
                </a:solidFill>
                <a:latin typeface="Segoe UI" panose="020B0502040204020203" pitchFamily="34" charset="0"/>
              </a:rPr>
              <a:t>fué</a:t>
            </a:r>
            <a:r>
              <a:rPr lang="es-US" sz="2400" b="0" i="0" u="none" strike="noStrike" baseline="0" dirty="0">
                <a:solidFill>
                  <a:srgbClr val="000000"/>
                </a:solidFill>
                <a:latin typeface="Segoe UI" panose="020B0502040204020203" pitchFamily="34" charset="0"/>
              </a:rPr>
              <a:t> herida la tercera parte del sol, y la tercera parte de la luna, y la tercera parte de las estrellas; de tal manera que se oscureció la tercera parte de ellos, y no alumbraba la tercera parte del día, y lo mismo de la noche. </a:t>
            </a:r>
          </a:p>
          <a:p>
            <a:pPr marL="0" indent="0">
              <a:buNone/>
            </a:pPr>
            <a:endParaRPr lang="es-US" sz="2400" b="0" i="0" u="none" strike="noStrike" baseline="0" dirty="0">
              <a:solidFill>
                <a:srgbClr val="000000"/>
              </a:solidFill>
              <a:latin typeface="Segoe UI" panose="020B0502040204020203" pitchFamily="34" charset="0"/>
            </a:endParaRPr>
          </a:p>
          <a:p>
            <a:pPr marL="0" indent="0">
              <a:buNone/>
            </a:pPr>
            <a:r>
              <a:rPr lang="es-US" sz="2400" b="0" i="0" u="none" strike="noStrike" baseline="0" dirty="0">
                <a:solidFill>
                  <a:srgbClr val="000000"/>
                </a:solidFill>
                <a:latin typeface="Segoe UI" panose="020B0502040204020203" pitchFamily="34" charset="0"/>
              </a:rPr>
              <a:t>12  (AKJV) And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fourth</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angel</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sounded</a:t>
            </a:r>
            <a:r>
              <a:rPr lang="es-US" sz="2400" b="0" i="0" u="none" strike="noStrike" baseline="0" dirty="0">
                <a:solidFill>
                  <a:srgbClr val="000000"/>
                </a:solidFill>
                <a:latin typeface="Segoe UI" panose="020B0502040204020203" pitchFamily="34" charset="0"/>
              </a:rPr>
              <a:t>, and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third</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part</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sun</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was</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smitten</a:t>
            </a:r>
            <a:r>
              <a:rPr lang="es-US" sz="2400" b="0" i="0" u="none" strike="noStrike" baseline="0" dirty="0">
                <a:solidFill>
                  <a:srgbClr val="000000"/>
                </a:solidFill>
                <a:latin typeface="Segoe UI" panose="020B0502040204020203" pitchFamily="34" charset="0"/>
              </a:rPr>
              <a:t>, and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third</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part</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moon</a:t>
            </a:r>
            <a:r>
              <a:rPr lang="es-US" sz="2400" b="0" i="0" u="none" strike="noStrike" baseline="0" dirty="0">
                <a:solidFill>
                  <a:srgbClr val="000000"/>
                </a:solidFill>
                <a:latin typeface="Segoe UI" panose="020B0502040204020203" pitchFamily="34" charset="0"/>
              </a:rPr>
              <a:t>, and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third</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part</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stars</a:t>
            </a:r>
            <a:r>
              <a:rPr lang="es-US" sz="2400" b="0" i="0" u="none" strike="noStrike" baseline="0" dirty="0">
                <a:solidFill>
                  <a:srgbClr val="000000"/>
                </a:solidFill>
                <a:latin typeface="Segoe UI" panose="020B0502040204020203" pitchFamily="34" charset="0"/>
              </a:rPr>
              <a:t>; so as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third</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part</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them</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was</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darkened</a:t>
            </a:r>
            <a:r>
              <a:rPr lang="es-US" sz="2400" b="0" i="0" u="none" strike="noStrike" baseline="0" dirty="0">
                <a:solidFill>
                  <a:srgbClr val="000000"/>
                </a:solidFill>
                <a:latin typeface="Segoe UI" panose="020B0502040204020203" pitchFamily="34" charset="0"/>
              </a:rPr>
              <a:t>, and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day</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shone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not</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for</a:t>
            </a:r>
            <a:r>
              <a:rPr lang="es-US" sz="2400" b="0" i="0" u="none" strike="noStrike" baseline="0" dirty="0">
                <a:solidFill>
                  <a:srgbClr val="000000"/>
                </a:solidFill>
                <a:latin typeface="Segoe UI" panose="020B0502040204020203" pitchFamily="34" charset="0"/>
              </a:rPr>
              <a:t> a </a:t>
            </a:r>
            <a:r>
              <a:rPr lang="es-US" sz="2400" b="0" i="0" u="none" strike="noStrike" baseline="0" dirty="0" err="1">
                <a:solidFill>
                  <a:srgbClr val="000000"/>
                </a:solidFill>
                <a:latin typeface="Segoe UI" panose="020B0502040204020203" pitchFamily="34" charset="0"/>
              </a:rPr>
              <a:t>third</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part</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it</a:t>
            </a:r>
            <a:r>
              <a:rPr lang="es-US" sz="2400" b="0" i="0" u="none" strike="noStrike" baseline="0" dirty="0">
                <a:solidFill>
                  <a:srgbClr val="000000"/>
                </a:solidFill>
                <a:latin typeface="Segoe UI" panose="020B0502040204020203" pitchFamily="34" charset="0"/>
              </a:rPr>
              <a:t>, and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night</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likewise</a:t>
            </a:r>
            <a:r>
              <a:rPr lang="es-US" sz="2400" b="0" i="0" u="none" strike="noStrike" baseline="0" dirty="0">
                <a:solidFill>
                  <a:srgbClr val="000000"/>
                </a:solidFill>
                <a:latin typeface="Segoe UI" panose="020B0502040204020203" pitchFamily="34" charset="0"/>
              </a:rPr>
              <a:t>. </a:t>
            </a:r>
          </a:p>
          <a:p>
            <a:pPr marL="0" indent="0">
              <a:buNone/>
            </a:pPr>
            <a:endParaRPr lang="es-US" sz="2400" b="0" i="0" u="none" strike="noStrike" baseline="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374225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D27F-6AA2-7C80-BB69-3CE30125CF59}"/>
              </a:ext>
            </a:extLst>
          </p:cNvPr>
          <p:cNvSpPr>
            <a:spLocks noGrp="1"/>
          </p:cNvSpPr>
          <p:nvPr>
            <p:ph type="title"/>
          </p:nvPr>
        </p:nvSpPr>
        <p:spPr/>
        <p:txBody>
          <a:bodyPr/>
          <a:lstStyle/>
          <a:p>
            <a:r>
              <a:rPr lang="es-US" dirty="0"/>
              <a:t>4th </a:t>
            </a:r>
            <a:r>
              <a:rPr lang="es-US" dirty="0" err="1"/>
              <a:t>Trumpet</a:t>
            </a:r>
            <a:r>
              <a:rPr lang="es-US" dirty="0"/>
              <a:t> – </a:t>
            </a:r>
            <a:r>
              <a:rPr lang="es-US" dirty="0" err="1"/>
              <a:t>Revelation</a:t>
            </a:r>
            <a:r>
              <a:rPr lang="es-US" dirty="0"/>
              <a:t> 8:12-13 </a:t>
            </a:r>
          </a:p>
        </p:txBody>
      </p:sp>
      <p:sp>
        <p:nvSpPr>
          <p:cNvPr id="3" name="Content Placeholder 2">
            <a:extLst>
              <a:ext uri="{FF2B5EF4-FFF2-40B4-BE49-F238E27FC236}">
                <a16:creationId xmlns:a16="http://schemas.microsoft.com/office/drawing/2014/main" id="{2837398F-B518-0A79-A46E-0C1715111A70}"/>
              </a:ext>
            </a:extLst>
          </p:cNvPr>
          <p:cNvSpPr>
            <a:spLocks noGrp="1"/>
          </p:cNvSpPr>
          <p:nvPr>
            <p:ph idx="1"/>
          </p:nvPr>
        </p:nvSpPr>
        <p:spPr>
          <a:xfrm>
            <a:off x="1779814" y="2161725"/>
            <a:ext cx="9971691" cy="4696275"/>
          </a:xfrm>
        </p:spPr>
        <p:txBody>
          <a:bodyPr>
            <a:normAutofit fontScale="85000" lnSpcReduction="20000"/>
          </a:bodyPr>
          <a:lstStyle/>
          <a:p>
            <a:pPr marL="0" indent="0">
              <a:buNone/>
            </a:pPr>
            <a:r>
              <a:rPr lang="en-US" dirty="0"/>
              <a:t>M.P. </a:t>
            </a:r>
            <a:r>
              <a:rPr lang="en-US" dirty="0" err="1"/>
              <a:t>Ringelberg</a:t>
            </a:r>
            <a:endParaRPr lang="en-US" dirty="0"/>
          </a:p>
          <a:p>
            <a:pPr marL="0" indent="0">
              <a:buNone/>
            </a:pPr>
            <a:r>
              <a:rPr lang="es-US" dirty="0" err="1"/>
              <a:t>The</a:t>
            </a:r>
            <a:r>
              <a:rPr lang="es-US" dirty="0"/>
              <a:t> </a:t>
            </a:r>
            <a:r>
              <a:rPr lang="es-US" dirty="0" err="1"/>
              <a:t>fourth</a:t>
            </a:r>
            <a:r>
              <a:rPr lang="es-US" dirty="0"/>
              <a:t> </a:t>
            </a:r>
            <a:r>
              <a:rPr lang="es-US" dirty="0" err="1"/>
              <a:t>trumpet</a:t>
            </a:r>
            <a:r>
              <a:rPr lang="es-US" dirty="0"/>
              <a:t>. </a:t>
            </a:r>
            <a:r>
              <a:rPr lang="es-US" dirty="0" err="1"/>
              <a:t>The</a:t>
            </a:r>
            <a:r>
              <a:rPr lang="es-US" dirty="0"/>
              <a:t> </a:t>
            </a:r>
            <a:r>
              <a:rPr lang="es-US" dirty="0" err="1"/>
              <a:t>third</a:t>
            </a:r>
            <a:r>
              <a:rPr lang="es-US" dirty="0"/>
              <a:t> </a:t>
            </a:r>
            <a:r>
              <a:rPr lang="es-US" dirty="0" err="1"/>
              <a:t>part</a:t>
            </a:r>
            <a:r>
              <a:rPr lang="es-US" dirty="0"/>
              <a:t> </a:t>
            </a:r>
            <a:r>
              <a:rPr lang="es-US" dirty="0" err="1"/>
              <a:t>of</a:t>
            </a:r>
            <a:r>
              <a:rPr lang="es-US" dirty="0"/>
              <a:t> </a:t>
            </a:r>
            <a:r>
              <a:rPr lang="es-US" dirty="0" err="1"/>
              <a:t>the</a:t>
            </a:r>
            <a:r>
              <a:rPr lang="es-US" dirty="0"/>
              <a:t> </a:t>
            </a:r>
            <a:r>
              <a:rPr lang="es-US" dirty="0" err="1"/>
              <a:t>sun</a:t>
            </a:r>
            <a:r>
              <a:rPr lang="es-US" dirty="0"/>
              <a:t>, </a:t>
            </a:r>
            <a:r>
              <a:rPr lang="es-US" dirty="0" err="1"/>
              <a:t>the</a:t>
            </a:r>
            <a:r>
              <a:rPr lang="es-US" dirty="0"/>
              <a:t> </a:t>
            </a:r>
            <a:r>
              <a:rPr lang="es-US" dirty="0" err="1"/>
              <a:t>moon</a:t>
            </a:r>
            <a:r>
              <a:rPr lang="es-US" dirty="0"/>
              <a:t>, and </a:t>
            </a:r>
            <a:r>
              <a:rPr lang="es-US" dirty="0" err="1"/>
              <a:t>the</a:t>
            </a:r>
            <a:r>
              <a:rPr lang="es-US" dirty="0"/>
              <a:t> </a:t>
            </a:r>
            <a:r>
              <a:rPr lang="es-US" dirty="0" err="1"/>
              <a:t>stars</a:t>
            </a:r>
            <a:r>
              <a:rPr lang="es-US" dirty="0"/>
              <a:t> </a:t>
            </a:r>
            <a:r>
              <a:rPr lang="es-US" dirty="0" err="1"/>
              <a:t>was</a:t>
            </a:r>
            <a:r>
              <a:rPr lang="es-US" dirty="0"/>
              <a:t> </a:t>
            </a:r>
            <a:r>
              <a:rPr lang="es-US" dirty="0" err="1"/>
              <a:t>smitten</a:t>
            </a:r>
            <a:r>
              <a:rPr lang="es-US" dirty="0"/>
              <a:t>. Here </a:t>
            </a:r>
            <a:r>
              <a:rPr lang="es-US" dirty="0" err="1"/>
              <a:t>have</a:t>
            </a:r>
            <a:r>
              <a:rPr lang="es-US" dirty="0"/>
              <a:t> </a:t>
            </a:r>
            <a:r>
              <a:rPr lang="es-US" dirty="0" err="1"/>
              <a:t>the</a:t>
            </a:r>
            <a:r>
              <a:rPr lang="es-US" dirty="0"/>
              <a:t> </a:t>
            </a:r>
            <a:r>
              <a:rPr lang="es-US" dirty="0" err="1"/>
              <a:t>work</a:t>
            </a:r>
            <a:r>
              <a:rPr lang="es-US" dirty="0"/>
              <a:t> </a:t>
            </a:r>
            <a:r>
              <a:rPr lang="es-US" dirty="0" err="1"/>
              <a:t>of</a:t>
            </a:r>
            <a:r>
              <a:rPr lang="es-US" dirty="0"/>
              <a:t> </a:t>
            </a:r>
            <a:r>
              <a:rPr lang="es-US" dirty="0" err="1"/>
              <a:t>Odoacer</a:t>
            </a:r>
            <a:r>
              <a:rPr lang="es-US" dirty="0"/>
              <a:t> </a:t>
            </a:r>
            <a:r>
              <a:rPr lang="es-US" dirty="0" err="1"/>
              <a:t>of</a:t>
            </a:r>
            <a:r>
              <a:rPr lang="es-US" dirty="0"/>
              <a:t> </a:t>
            </a:r>
            <a:r>
              <a:rPr lang="es-US" dirty="0" err="1"/>
              <a:t>the</a:t>
            </a:r>
            <a:r>
              <a:rPr lang="es-US" dirty="0"/>
              <a:t> </a:t>
            </a:r>
            <a:r>
              <a:rPr lang="es-US" dirty="0" err="1"/>
              <a:t>Heruli</a:t>
            </a:r>
            <a:r>
              <a:rPr lang="es-US" dirty="0"/>
              <a:t>. He </a:t>
            </a:r>
            <a:r>
              <a:rPr lang="es-US" dirty="0" err="1"/>
              <a:t>was</a:t>
            </a:r>
            <a:r>
              <a:rPr lang="es-US" dirty="0"/>
              <a:t> </a:t>
            </a:r>
            <a:r>
              <a:rPr lang="es-US" dirty="0" err="1"/>
              <a:t>very</a:t>
            </a:r>
            <a:r>
              <a:rPr lang="es-US" dirty="0"/>
              <a:t> </a:t>
            </a:r>
            <a:r>
              <a:rPr lang="es-US" dirty="0" err="1"/>
              <a:t>closely</a:t>
            </a:r>
            <a:r>
              <a:rPr lang="es-US" dirty="0"/>
              <a:t> </a:t>
            </a:r>
            <a:r>
              <a:rPr lang="es-US" dirty="0" err="1"/>
              <a:t>connected</a:t>
            </a:r>
            <a:r>
              <a:rPr lang="es-US" dirty="0"/>
              <a:t> </a:t>
            </a:r>
            <a:r>
              <a:rPr lang="es-US" dirty="0" err="1"/>
              <a:t>with</a:t>
            </a:r>
            <a:r>
              <a:rPr lang="es-US" dirty="0"/>
              <a:t> </a:t>
            </a:r>
            <a:r>
              <a:rPr lang="es-US" dirty="0" err="1"/>
              <a:t>the</a:t>
            </a:r>
            <a:r>
              <a:rPr lang="es-US" dirty="0"/>
              <a:t> </a:t>
            </a:r>
            <a:r>
              <a:rPr lang="es-US" dirty="0" err="1"/>
              <a:t>downfall</a:t>
            </a:r>
            <a:r>
              <a:rPr lang="es-US" dirty="0"/>
              <a:t> </a:t>
            </a:r>
            <a:r>
              <a:rPr lang="es-US" dirty="0" err="1"/>
              <a:t>of</a:t>
            </a:r>
            <a:r>
              <a:rPr lang="es-US" dirty="0"/>
              <a:t> Western Rome. </a:t>
            </a:r>
            <a:r>
              <a:rPr lang="es-US" dirty="0" err="1"/>
              <a:t>The</a:t>
            </a:r>
            <a:r>
              <a:rPr lang="es-US" dirty="0"/>
              <a:t> symbols </a:t>
            </a:r>
            <a:r>
              <a:rPr lang="es-US" dirty="0" err="1"/>
              <a:t>of</a:t>
            </a:r>
            <a:r>
              <a:rPr lang="es-US" dirty="0"/>
              <a:t> </a:t>
            </a:r>
            <a:r>
              <a:rPr lang="es-US" dirty="0" err="1"/>
              <a:t>the</a:t>
            </a:r>
            <a:r>
              <a:rPr lang="es-US" dirty="0"/>
              <a:t> </a:t>
            </a:r>
            <a:r>
              <a:rPr lang="es-US" dirty="0" err="1"/>
              <a:t>sun</a:t>
            </a:r>
            <a:r>
              <a:rPr lang="es-US" dirty="0"/>
              <a:t>, </a:t>
            </a:r>
            <a:r>
              <a:rPr lang="es-US" dirty="0" err="1"/>
              <a:t>moon</a:t>
            </a:r>
            <a:r>
              <a:rPr lang="es-US" dirty="0"/>
              <a:t>, and </a:t>
            </a:r>
            <a:r>
              <a:rPr lang="es-US" dirty="0" err="1"/>
              <a:t>stars</a:t>
            </a:r>
            <a:r>
              <a:rPr lang="es-US" dirty="0"/>
              <a:t> </a:t>
            </a:r>
            <a:r>
              <a:rPr lang="es-US" dirty="0" err="1"/>
              <a:t>point</a:t>
            </a:r>
            <a:r>
              <a:rPr lang="es-US" dirty="0"/>
              <a:t> </a:t>
            </a:r>
            <a:r>
              <a:rPr lang="es-US" dirty="0" err="1"/>
              <a:t>to</a:t>
            </a:r>
            <a:r>
              <a:rPr lang="es-US" dirty="0"/>
              <a:t> </a:t>
            </a:r>
            <a:r>
              <a:rPr lang="es-US" dirty="0" err="1"/>
              <a:t>the</a:t>
            </a:r>
            <a:r>
              <a:rPr lang="es-US" dirty="0"/>
              <a:t> </a:t>
            </a:r>
            <a:r>
              <a:rPr lang="es-US" dirty="0" err="1"/>
              <a:t>luminaries</a:t>
            </a:r>
            <a:r>
              <a:rPr lang="es-US" dirty="0"/>
              <a:t> </a:t>
            </a:r>
            <a:r>
              <a:rPr lang="es-US" dirty="0" err="1"/>
              <a:t>of</a:t>
            </a:r>
            <a:r>
              <a:rPr lang="es-US" dirty="0"/>
              <a:t> </a:t>
            </a:r>
            <a:r>
              <a:rPr lang="es-US" dirty="0" err="1"/>
              <a:t>the</a:t>
            </a:r>
            <a:r>
              <a:rPr lang="es-US" dirty="0"/>
              <a:t> </a:t>
            </a:r>
            <a:r>
              <a:rPr lang="es-US" dirty="0" err="1"/>
              <a:t>Roman</a:t>
            </a:r>
            <a:r>
              <a:rPr lang="es-US" dirty="0"/>
              <a:t> </a:t>
            </a:r>
            <a:r>
              <a:rPr lang="es-US" dirty="0" err="1"/>
              <a:t>empire</a:t>
            </a:r>
            <a:r>
              <a:rPr lang="es-US" dirty="0"/>
              <a:t>, </a:t>
            </a:r>
            <a:r>
              <a:rPr lang="es-US" dirty="0" err="1"/>
              <a:t>its</a:t>
            </a:r>
            <a:r>
              <a:rPr lang="es-US" dirty="0"/>
              <a:t> </a:t>
            </a:r>
            <a:r>
              <a:rPr lang="es-US" dirty="0" err="1"/>
              <a:t>emperors</a:t>
            </a:r>
            <a:r>
              <a:rPr lang="es-US" dirty="0"/>
              <a:t>, </a:t>
            </a:r>
            <a:r>
              <a:rPr lang="es-US" dirty="0" err="1"/>
              <a:t>senators</a:t>
            </a:r>
            <a:r>
              <a:rPr lang="es-US" dirty="0"/>
              <a:t>, and </a:t>
            </a:r>
            <a:r>
              <a:rPr lang="es-US" dirty="0" err="1"/>
              <a:t>consuls</a:t>
            </a:r>
            <a:r>
              <a:rPr lang="es-US" dirty="0"/>
              <a:t>. </a:t>
            </a:r>
            <a:r>
              <a:rPr lang="es-US" dirty="0" err="1"/>
              <a:t>The</a:t>
            </a:r>
            <a:r>
              <a:rPr lang="es-US" dirty="0"/>
              <a:t> </a:t>
            </a:r>
            <a:r>
              <a:rPr lang="es-US" dirty="0" err="1"/>
              <a:t>work</a:t>
            </a:r>
            <a:r>
              <a:rPr lang="es-US" dirty="0"/>
              <a:t> </a:t>
            </a:r>
            <a:r>
              <a:rPr lang="es-US" dirty="0" err="1"/>
              <a:t>of</a:t>
            </a:r>
            <a:r>
              <a:rPr lang="es-US" dirty="0"/>
              <a:t> </a:t>
            </a:r>
            <a:r>
              <a:rPr lang="es-US" dirty="0" err="1"/>
              <a:t>Odoacer</a:t>
            </a:r>
            <a:r>
              <a:rPr lang="es-US" dirty="0"/>
              <a:t> led </a:t>
            </a:r>
            <a:r>
              <a:rPr lang="es-US" dirty="0" err="1"/>
              <a:t>to</a:t>
            </a:r>
            <a:r>
              <a:rPr lang="es-US" dirty="0"/>
              <a:t> </a:t>
            </a:r>
            <a:r>
              <a:rPr lang="es-US" dirty="0" err="1"/>
              <a:t>the</a:t>
            </a:r>
            <a:r>
              <a:rPr lang="es-US" dirty="0"/>
              <a:t> por excuse </a:t>
            </a:r>
            <a:r>
              <a:rPr lang="es-US" dirty="0" err="1"/>
              <a:t>of</a:t>
            </a:r>
            <a:r>
              <a:rPr lang="es-US" dirty="0"/>
              <a:t> a </a:t>
            </a:r>
            <a:r>
              <a:rPr lang="es-US" dirty="0" err="1"/>
              <a:t>government</a:t>
            </a:r>
            <a:r>
              <a:rPr lang="es-US" dirty="0"/>
              <a:t> </a:t>
            </a:r>
            <a:r>
              <a:rPr lang="es-US" dirty="0" err="1"/>
              <a:t>under</a:t>
            </a:r>
            <a:r>
              <a:rPr lang="es-US" dirty="0"/>
              <a:t> </a:t>
            </a:r>
            <a:r>
              <a:rPr lang="es-US" dirty="0" err="1"/>
              <a:t>the</a:t>
            </a:r>
            <a:r>
              <a:rPr lang="es-US" dirty="0"/>
              <a:t> </a:t>
            </a:r>
            <a:r>
              <a:rPr lang="es-US" dirty="0" err="1"/>
              <a:t>exarch</a:t>
            </a:r>
            <a:r>
              <a:rPr lang="es-US" dirty="0"/>
              <a:t> </a:t>
            </a:r>
            <a:r>
              <a:rPr lang="es-US" dirty="0" err="1"/>
              <a:t>of</a:t>
            </a:r>
            <a:r>
              <a:rPr lang="es-US" dirty="0"/>
              <a:t> </a:t>
            </a:r>
            <a:r>
              <a:rPr lang="es-US" dirty="0" err="1"/>
              <a:t>Ravenna</a:t>
            </a:r>
            <a:r>
              <a:rPr lang="es-US" dirty="0"/>
              <a:t>. </a:t>
            </a:r>
            <a:r>
              <a:rPr lang="es-US" i="1" dirty="0" err="1"/>
              <a:t>The</a:t>
            </a:r>
            <a:r>
              <a:rPr lang="es-US" i="1" dirty="0"/>
              <a:t> </a:t>
            </a:r>
            <a:r>
              <a:rPr lang="es-US" i="1" dirty="0" err="1"/>
              <a:t>Revelation</a:t>
            </a:r>
            <a:r>
              <a:rPr lang="es-US" i="1" dirty="0"/>
              <a:t> </a:t>
            </a:r>
            <a:r>
              <a:rPr lang="es-US" i="1" dirty="0" err="1"/>
              <a:t>of</a:t>
            </a:r>
            <a:r>
              <a:rPr lang="es-US" i="1" dirty="0"/>
              <a:t> </a:t>
            </a:r>
            <a:r>
              <a:rPr lang="es-US" i="1" dirty="0" err="1"/>
              <a:t>Jesus</a:t>
            </a:r>
            <a:r>
              <a:rPr lang="es-US" i="1" dirty="0"/>
              <a:t> </a:t>
            </a:r>
            <a:r>
              <a:rPr lang="es-US" i="1" dirty="0" err="1"/>
              <a:t>Christ</a:t>
            </a:r>
            <a:r>
              <a:rPr lang="es-US" i="1" dirty="0"/>
              <a:t> p. 42-43</a:t>
            </a:r>
          </a:p>
          <a:p>
            <a:pPr marL="0" indent="0">
              <a:buNone/>
            </a:pPr>
            <a:endParaRPr lang="en-US" dirty="0"/>
          </a:p>
          <a:p>
            <a:pPr marL="0" indent="0">
              <a:buNone/>
            </a:pPr>
            <a:r>
              <a:rPr lang="en-US" dirty="0"/>
              <a:t>M.P. </a:t>
            </a:r>
            <a:r>
              <a:rPr lang="en-US" dirty="0" err="1"/>
              <a:t>Ringelberg</a:t>
            </a:r>
            <a:endParaRPr lang="es-US" i="1" dirty="0"/>
          </a:p>
          <a:p>
            <a:pPr marL="0" indent="0">
              <a:buNone/>
            </a:pPr>
            <a:r>
              <a:rPr lang="es-MX" dirty="0"/>
              <a:t>La cuarta trompeta. La tercera parte del sol, la luna y las estrellas fue golpeada. Aquí tenemos la obra de Odoacro de los </a:t>
            </a:r>
            <a:r>
              <a:rPr lang="es-MX" dirty="0" err="1"/>
              <a:t>Heruli</a:t>
            </a:r>
            <a:r>
              <a:rPr lang="es-MX" dirty="0"/>
              <a:t>. Estaba muy estrechamente relacionado con la caída de Roma occidental. Los símbolos del sol, la luna y las estrellas apuntan a las luminarias del imperio romano, sus emperadores, senadores y cónsules. El trabajo de Odoacro llevó a la excusa de un gobierno bajo el exarca de Rávena. La Revelación de Jesucristo p. 42-43</a:t>
            </a:r>
            <a:endParaRPr lang="es-US" i="1" dirty="0"/>
          </a:p>
        </p:txBody>
      </p:sp>
    </p:spTree>
    <p:extLst>
      <p:ext uri="{BB962C8B-B14F-4D97-AF65-F5344CB8AC3E}">
        <p14:creationId xmlns:p14="http://schemas.microsoft.com/office/powerpoint/2010/main" val="2559441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FF19-1577-FBA2-8567-82476B04CA28}"/>
              </a:ext>
            </a:extLst>
          </p:cNvPr>
          <p:cNvSpPr>
            <a:spLocks noGrp="1"/>
          </p:cNvSpPr>
          <p:nvPr>
            <p:ph type="title"/>
          </p:nvPr>
        </p:nvSpPr>
        <p:spPr/>
        <p:txBody>
          <a:bodyPr/>
          <a:lstStyle/>
          <a:p>
            <a:endParaRPr lang="es-US"/>
          </a:p>
        </p:txBody>
      </p:sp>
      <p:sp>
        <p:nvSpPr>
          <p:cNvPr id="3" name="Content Placeholder 2">
            <a:extLst>
              <a:ext uri="{FF2B5EF4-FFF2-40B4-BE49-F238E27FC236}">
                <a16:creationId xmlns:a16="http://schemas.microsoft.com/office/drawing/2014/main" id="{A38454C4-138D-8ED5-C089-516562B5C4B5}"/>
              </a:ext>
            </a:extLst>
          </p:cNvPr>
          <p:cNvSpPr>
            <a:spLocks noGrp="1"/>
          </p:cNvSpPr>
          <p:nvPr>
            <p:ph idx="1"/>
          </p:nvPr>
        </p:nvSpPr>
        <p:spPr>
          <a:xfrm>
            <a:off x="8001000" y="2145396"/>
            <a:ext cx="3750505" cy="4322832"/>
          </a:xfrm>
        </p:spPr>
        <p:txBody>
          <a:bodyPr>
            <a:normAutofit fontScale="85000" lnSpcReduction="20000"/>
          </a:bodyPr>
          <a:lstStyle/>
          <a:p>
            <a:pPr marL="0" indent="0" algn="r">
              <a:buNone/>
            </a:pPr>
            <a:r>
              <a:rPr lang="en-US" b="0" i="0" dirty="0">
                <a:solidFill>
                  <a:srgbClr val="212121"/>
                </a:solidFill>
                <a:effectLst/>
                <a:latin typeface="-apple-system"/>
              </a:rPr>
              <a:t>Odoacer compels the boy Emperor Romulus Augustulus to yield the crown of the Western Roman Empire to him in Rome in </a:t>
            </a:r>
            <a:r>
              <a:rPr lang="en-US" b="1" i="0" u="sng" dirty="0">
                <a:effectLst/>
                <a:latin typeface="-apple-system"/>
              </a:rPr>
              <a:t>476 A.D</a:t>
            </a:r>
            <a:r>
              <a:rPr lang="en-US" b="1" i="0" dirty="0">
                <a:solidFill>
                  <a:srgbClr val="212121"/>
                </a:solidFill>
                <a:effectLst/>
                <a:latin typeface="-apple-system"/>
              </a:rPr>
              <a:t>.</a:t>
            </a:r>
          </a:p>
          <a:p>
            <a:pPr marL="0" indent="0" algn="r">
              <a:buNone/>
            </a:pPr>
            <a:endParaRPr lang="en-US" dirty="0">
              <a:solidFill>
                <a:srgbClr val="212121"/>
              </a:solidFill>
              <a:latin typeface="-apple-system"/>
            </a:endParaRPr>
          </a:p>
          <a:p>
            <a:pPr marL="0" indent="0" algn="r">
              <a:buNone/>
            </a:pPr>
            <a:r>
              <a:rPr lang="es-MX" b="0" i="0" dirty="0">
                <a:solidFill>
                  <a:srgbClr val="212121"/>
                </a:solidFill>
                <a:effectLst/>
                <a:latin typeface="-apple-system"/>
              </a:rPr>
              <a:t>Odoacro obliga al joven emperador Rómulo Augústulo a cederle la corona del Imperio Romano de Occidente en Roma en el año </a:t>
            </a:r>
            <a:r>
              <a:rPr lang="es-MX" b="1" i="0" u="sng" dirty="0">
                <a:solidFill>
                  <a:srgbClr val="212121"/>
                </a:solidFill>
                <a:effectLst/>
                <a:latin typeface="-apple-system"/>
              </a:rPr>
              <a:t>476 d.C</a:t>
            </a:r>
            <a:r>
              <a:rPr lang="es-MX" b="0" i="0" dirty="0">
                <a:solidFill>
                  <a:srgbClr val="212121"/>
                </a:solidFill>
                <a:effectLst/>
                <a:latin typeface="-apple-system"/>
              </a:rPr>
              <a:t>.
</a:t>
            </a:r>
            <a:endParaRPr lang="es-US" dirty="0"/>
          </a:p>
        </p:txBody>
      </p:sp>
      <p:pic>
        <p:nvPicPr>
          <p:cNvPr id="8194" name="Picture 2" descr="END OF ROMAN EMPIRE Odoacer compels the boy Emperor Romulus Augustulus to yield the crown of the Western Roman Empire to him in Rome in 476 A.D. Wood engraving, 19th century. by ">
            <a:extLst>
              <a:ext uri="{FF2B5EF4-FFF2-40B4-BE49-F238E27FC236}">
                <a16:creationId xmlns:a16="http://schemas.microsoft.com/office/drawing/2014/main" id="{B8C50251-D3C1-B3A2-AD67-12946AE5A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644" y="753228"/>
            <a:ext cx="52673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97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A1C8-1CBA-68EC-561B-20CD8D8A8F99}"/>
              </a:ext>
            </a:extLst>
          </p:cNvPr>
          <p:cNvSpPr>
            <a:spLocks noGrp="1"/>
          </p:cNvSpPr>
          <p:nvPr>
            <p:ph type="title"/>
          </p:nvPr>
        </p:nvSpPr>
        <p:spPr/>
        <p:txBody>
          <a:bodyPr/>
          <a:lstStyle/>
          <a:p>
            <a:r>
              <a:rPr lang="es-US" b="1" dirty="0" err="1"/>
              <a:t>Odoacer</a:t>
            </a:r>
            <a:endParaRPr lang="es-US" b="1" dirty="0"/>
          </a:p>
        </p:txBody>
      </p:sp>
      <p:sp>
        <p:nvSpPr>
          <p:cNvPr id="3" name="Content Placeholder 2">
            <a:extLst>
              <a:ext uri="{FF2B5EF4-FFF2-40B4-BE49-F238E27FC236}">
                <a16:creationId xmlns:a16="http://schemas.microsoft.com/office/drawing/2014/main" id="{4B524B51-C348-2710-3171-AFAD52CA11EE}"/>
              </a:ext>
            </a:extLst>
          </p:cNvPr>
          <p:cNvSpPr>
            <a:spLocks noGrp="1"/>
          </p:cNvSpPr>
          <p:nvPr>
            <p:ph idx="1"/>
          </p:nvPr>
        </p:nvSpPr>
        <p:spPr>
          <a:xfrm>
            <a:off x="555171" y="2161725"/>
            <a:ext cx="11332029" cy="5316761"/>
          </a:xfrm>
        </p:spPr>
        <p:txBody>
          <a:bodyPr>
            <a:noAutofit/>
          </a:bodyPr>
          <a:lstStyle/>
          <a:p>
            <a:pPr marL="0" indent="0">
              <a:buNone/>
            </a:pPr>
            <a:r>
              <a:rPr kumimoji="0" lang="es-US" altLang="es-US" sz="17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Odoacer</a:t>
            </a:r>
            <a:r>
              <a:rPr kumimoji="0" lang="es-US" altLang="es-US" sz="1700" b="0" i="0" u="none" strike="noStrike" cap="none" normalizeH="0" baseline="30000" dirty="0">
                <a:ln>
                  <a:noFill/>
                </a:ln>
                <a:solidFill>
                  <a:srgbClr val="3366CC"/>
                </a:solidFill>
                <a:effectLst/>
                <a:latin typeface="Arial" panose="020B0604020202020204" pitchFamily="34" charset="0"/>
                <a:cs typeface="Arial" panose="020B0604020202020204" pitchFamily="34" charset="0"/>
                <a:hlinkClick r:id="rId2"/>
              </a:rPr>
              <a:t>[a]</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tooltip="Help:IPA/English"/>
              </a:rPr>
              <a:t>/ˌ</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3" tooltip="Help:IPA/English"/>
              </a:rPr>
              <a:t>oʊdoʊˈeɪsər</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tooltip="Help:IPA/English"/>
              </a:rPr>
              <a:t>/</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1"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4" tooltip="Help:Pronunciation respelling key"/>
              </a:rPr>
              <a:t>OH-</a:t>
            </a:r>
            <a:r>
              <a:rPr kumimoji="0" lang="es-US" altLang="es-US" sz="1700" b="0" i="1"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4" tooltip="Help:Pronunciation respelling key"/>
              </a:rPr>
              <a:t>doh</a:t>
            </a:r>
            <a:r>
              <a:rPr kumimoji="0" lang="es-US" altLang="es-US" sz="1700" b="0" i="1"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4" tooltip="Help:Pronunciation respelling key"/>
              </a:rPr>
              <a:t>-AY-</a:t>
            </a:r>
            <a:r>
              <a:rPr kumimoji="0" lang="es-US" altLang="es-US" sz="1700" b="0" i="1"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4" tooltip="Help:Pronunciation respelling key"/>
              </a:rPr>
              <a:t>sər</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es-US" altLang="es-US" sz="1700" b="0" i="0" u="none" strike="noStrike" cap="none" normalizeH="0" baseline="30000" dirty="0">
                <a:ln>
                  <a:noFill/>
                </a:ln>
                <a:solidFill>
                  <a:srgbClr val="3366CC"/>
                </a:solidFill>
                <a:effectLst/>
                <a:latin typeface="Arial" panose="020B0604020202020204" pitchFamily="34" charset="0"/>
                <a:cs typeface="Arial" panose="020B0604020202020204" pitchFamily="34" charset="0"/>
                <a:hlinkClick r:id="rId5"/>
              </a:rPr>
              <a:t>[b]</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a:ln>
                  <a:noFill/>
                </a:ln>
                <a:solidFill>
                  <a:schemeClr val="tx1"/>
                </a:solidFill>
                <a:effectLst/>
              </a:rPr>
              <a:t>c.</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433 – 15 March 493 AD),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also</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spelled</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Odovacer</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or</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Odovacar</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es-US" altLang="es-US" sz="1700" b="0" i="0" u="none" strike="noStrike" cap="none" normalizeH="0" baseline="30000" dirty="0">
                <a:ln>
                  <a:noFill/>
                </a:ln>
                <a:solidFill>
                  <a:srgbClr val="3366CC"/>
                </a:solidFill>
                <a:effectLst/>
                <a:latin typeface="Arial" panose="020B0604020202020204" pitchFamily="34" charset="0"/>
                <a:cs typeface="Arial" panose="020B0604020202020204" pitchFamily="34" charset="0"/>
                <a:hlinkClick r:id="rId6"/>
              </a:rPr>
              <a:t>[c]</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was</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7" tooltip="Germanic peoples"/>
              </a:rPr>
              <a:t>Germanic</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soldier</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and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statesman</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of</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8" tooltip="Barbarian kingdoms"/>
              </a:rPr>
              <a:t>barbarian</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background</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who</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deposed</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the</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9" tooltip="Western Roman Empire"/>
              </a:rPr>
              <a:t>Western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9" tooltip="Western Roman Empire"/>
              </a:rPr>
              <a:t>Roman</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child</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emperor</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0" tooltip="Romulus Augustulus"/>
              </a:rPr>
              <a:t>Romulus</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0" tooltip="Romulus Augustulus"/>
              </a:rPr>
              <a:t>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0" tooltip="Romulus Augustulus"/>
              </a:rPr>
              <a:t>Augustulus</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and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became</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1" tooltip="King of Italy"/>
              </a:rPr>
              <a:t>Rex/Dux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1" tooltip="King of Italy"/>
              </a:rPr>
              <a:t>of</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1" tooltip="King of Italy"/>
              </a:rPr>
              <a:t>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1" tooltip="King of Italy"/>
              </a:rPr>
              <a:t>Italy</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(476–493).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Odoacer's</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overthrow</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of</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Romulus</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Augustulus</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is</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traditionally</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seen</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as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marking</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the</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2" tooltip="Fall of the Western Roman Empire"/>
              </a:rPr>
              <a:t>end</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2" tooltip="Fall of the Western Roman Empire"/>
              </a:rPr>
              <a:t>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2" tooltip="Fall of the Western Roman Empire"/>
              </a:rPr>
              <a:t>of</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2" tooltip="Fall of the Western Roman Empire"/>
              </a:rPr>
              <a:t>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2" tooltip="Fall of the Western Roman Empire"/>
              </a:rPr>
              <a:t>the</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2" tooltip="Fall of the Western Roman Empire"/>
              </a:rPr>
              <a:t> Western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2" tooltip="Fall of the Western Roman Empire"/>
              </a:rPr>
              <a:t>Roman</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2" tooltip="Fall of the Western Roman Empire"/>
              </a:rPr>
              <a:t>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2" tooltip="Fall of the Western Roman Empire"/>
              </a:rPr>
              <a:t>Empire</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as </a:t>
            </a:r>
            <a:r>
              <a:rPr kumimoji="0" lang="es-US" altLang="es-US" sz="17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well</a:t>
            </a:r>
            <a:r>
              <a:rPr kumimoji="0" lang="es-US" altLang="es-US" sz="17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as </a:t>
            </a:r>
            <a:r>
              <a:rPr kumimoji="0" lang="es-US" altLang="es-US" sz="17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3" tooltip="Ancient Rome"/>
              </a:rPr>
              <a:t>Ancient</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3" tooltip="Ancient Rome"/>
              </a:rPr>
              <a:t> Rome</a:t>
            </a:r>
            <a:r>
              <a:rPr kumimoji="0" lang="es-US" altLang="es-US" sz="1700" b="0" i="0" u="none" strike="noStrike" cap="none" normalizeH="0" baseline="0" dirty="0">
                <a:ln>
                  <a:noFill/>
                </a:ln>
                <a:solidFill>
                  <a:srgbClr val="3366CC"/>
                </a:solidFill>
                <a:effectLst/>
                <a:latin typeface="Arial" panose="020B0604020202020204" pitchFamily="34" charset="0"/>
                <a:cs typeface="Arial" panose="020B0604020202020204" pitchFamily="34" charset="0"/>
              </a:rPr>
              <a:t>.</a:t>
            </a:r>
          </a:p>
          <a:p>
            <a:pPr marL="0" indent="0">
              <a:buNone/>
            </a:pPr>
            <a:r>
              <a:rPr lang="en-US" sz="1700" b="0" i="0" dirty="0">
                <a:solidFill>
                  <a:srgbClr val="202122"/>
                </a:solidFill>
                <a:effectLst/>
                <a:latin typeface="Arial" panose="020B0604020202020204" pitchFamily="34" charset="0"/>
              </a:rPr>
              <a:t>Though the real power in </a:t>
            </a:r>
            <a:r>
              <a:rPr lang="en-US" sz="1700" b="0" i="0" u="none" strike="noStrike" dirty="0">
                <a:solidFill>
                  <a:srgbClr val="3366CC"/>
                </a:solidFill>
                <a:effectLst/>
                <a:latin typeface="Arial" panose="020B0604020202020204" pitchFamily="34" charset="0"/>
                <a:hlinkClick r:id="rId14" tooltip="Italy"/>
              </a:rPr>
              <a:t>Italy</a:t>
            </a:r>
            <a:r>
              <a:rPr lang="en-US" sz="1700" b="0" i="0" dirty="0">
                <a:solidFill>
                  <a:srgbClr val="202122"/>
                </a:solidFill>
                <a:effectLst/>
                <a:latin typeface="Arial" panose="020B0604020202020204" pitchFamily="34" charset="0"/>
              </a:rPr>
              <a:t> was in his hands, he represented himself as the </a:t>
            </a:r>
            <a:r>
              <a:rPr lang="en-US" sz="1700" b="0" i="0" u="none" strike="noStrike" dirty="0">
                <a:solidFill>
                  <a:srgbClr val="3366CC"/>
                </a:solidFill>
                <a:effectLst/>
                <a:latin typeface="Arial" panose="020B0604020202020204" pitchFamily="34" charset="0"/>
                <a:hlinkClick r:id="rId15" tooltip="Patronage in ancient Rome"/>
              </a:rPr>
              <a:t>client</a:t>
            </a:r>
            <a:r>
              <a:rPr lang="en-US" sz="1700" b="0" i="0" dirty="0">
                <a:solidFill>
                  <a:srgbClr val="202122"/>
                </a:solidFill>
                <a:effectLst/>
                <a:latin typeface="Arial" panose="020B0604020202020204" pitchFamily="34" charset="0"/>
              </a:rPr>
              <a:t> of the </a:t>
            </a:r>
            <a:r>
              <a:rPr lang="en-US" sz="1700" b="0" i="0" u="none" strike="noStrike" dirty="0">
                <a:solidFill>
                  <a:srgbClr val="3366CC"/>
                </a:solidFill>
                <a:effectLst/>
                <a:latin typeface="Arial" panose="020B0604020202020204" pitchFamily="34" charset="0"/>
                <a:hlinkClick r:id="rId16" tooltip="Eastern Roman Emperor"/>
              </a:rPr>
              <a:t>emperor in Constantinople</a:t>
            </a:r>
            <a:r>
              <a:rPr lang="en-US" sz="1700" b="0" i="0" dirty="0">
                <a:solidFill>
                  <a:srgbClr val="202122"/>
                </a:solidFill>
                <a:effectLst/>
                <a:latin typeface="Arial" panose="020B0604020202020204" pitchFamily="34" charset="0"/>
              </a:rPr>
              <a:t>, </a:t>
            </a:r>
            <a:r>
              <a:rPr lang="en-US" sz="1700" b="0" i="0" u="none" strike="noStrike" dirty="0">
                <a:solidFill>
                  <a:srgbClr val="3366CC"/>
                </a:solidFill>
                <a:effectLst/>
                <a:latin typeface="Arial" panose="020B0604020202020204" pitchFamily="34" charset="0"/>
                <a:hlinkClick r:id="rId17" tooltip="Zeno (emperor)"/>
              </a:rPr>
              <a:t>Zeno</a:t>
            </a:r>
            <a:r>
              <a:rPr lang="en-US" sz="1700" b="0" i="0" dirty="0">
                <a:solidFill>
                  <a:srgbClr val="202122"/>
                </a:solidFill>
                <a:effectLst/>
                <a:latin typeface="Arial" panose="020B0604020202020204" pitchFamily="34" charset="0"/>
              </a:rPr>
              <a:t>. Odoacer often used the Roman honorific </a:t>
            </a:r>
            <a:r>
              <a:rPr lang="en-US" sz="1700" b="0" i="0" u="none" strike="noStrike" dirty="0">
                <a:solidFill>
                  <a:srgbClr val="3366CC"/>
                </a:solidFill>
                <a:effectLst/>
                <a:latin typeface="Arial" panose="020B0604020202020204" pitchFamily="34" charset="0"/>
                <a:hlinkClick r:id="rId18" tooltip="Patrician (Ancient Rome)"/>
              </a:rPr>
              <a:t>patrician</a:t>
            </a:r>
            <a:r>
              <a:rPr lang="en-US" sz="1700" b="0" i="0" dirty="0">
                <a:solidFill>
                  <a:srgbClr val="202122"/>
                </a:solidFill>
                <a:effectLst/>
                <a:latin typeface="Arial" panose="020B0604020202020204" pitchFamily="34" charset="0"/>
              </a:rPr>
              <a:t>, granted by Zeno, but was referred to as a king (</a:t>
            </a:r>
            <a:r>
              <a:rPr lang="en-US" sz="1700" b="0" i="0" u="none" strike="noStrike" dirty="0">
                <a:solidFill>
                  <a:srgbClr val="3366CC"/>
                </a:solidFill>
                <a:effectLst/>
                <a:latin typeface="Arial" panose="020B0604020202020204" pitchFamily="34" charset="0"/>
                <a:hlinkClick r:id="rId19" tooltip="Latin language"/>
              </a:rPr>
              <a:t>Latin</a:t>
            </a:r>
            <a:r>
              <a:rPr lang="en-US" sz="1700" b="0" i="0" dirty="0">
                <a:solidFill>
                  <a:srgbClr val="202122"/>
                </a:solidFill>
                <a:effectLst/>
                <a:latin typeface="Arial" panose="020B0604020202020204" pitchFamily="34" charset="0"/>
              </a:rPr>
              <a:t>: </a:t>
            </a:r>
            <a:r>
              <a:rPr lang="en-US" sz="1700" b="0" i="1" dirty="0">
                <a:solidFill>
                  <a:srgbClr val="202122"/>
                </a:solidFill>
                <a:effectLst/>
                <a:latin typeface="Arial" panose="020B0604020202020204" pitchFamily="34" charset="0"/>
              </a:rPr>
              <a:t>rex</a:t>
            </a:r>
            <a:r>
              <a:rPr lang="en-US" sz="1700" b="0" i="0" dirty="0">
                <a:solidFill>
                  <a:srgbClr val="202122"/>
                </a:solidFill>
                <a:effectLst/>
                <a:latin typeface="Arial" panose="020B0604020202020204" pitchFamily="34" charset="0"/>
              </a:rPr>
              <a:t>) or duke (</a:t>
            </a:r>
            <a:r>
              <a:rPr lang="en-US" sz="1700" b="0" i="0" u="none" strike="noStrike" dirty="0">
                <a:solidFill>
                  <a:srgbClr val="3366CC"/>
                </a:solidFill>
                <a:effectLst/>
                <a:latin typeface="Arial" panose="020B0604020202020204" pitchFamily="34" charset="0"/>
                <a:hlinkClick r:id="rId19" tooltip="Latin language"/>
              </a:rPr>
              <a:t>Latin</a:t>
            </a:r>
            <a:r>
              <a:rPr lang="en-US" sz="1700" b="0" i="0" dirty="0">
                <a:solidFill>
                  <a:srgbClr val="202122"/>
                </a:solidFill>
                <a:effectLst/>
                <a:latin typeface="Arial" panose="020B0604020202020204" pitchFamily="34" charset="0"/>
              </a:rPr>
              <a:t>: </a:t>
            </a:r>
            <a:r>
              <a:rPr lang="en-US" sz="1700" b="0" i="1" dirty="0">
                <a:solidFill>
                  <a:srgbClr val="202122"/>
                </a:solidFill>
                <a:effectLst/>
                <a:latin typeface="Arial" panose="020B0604020202020204" pitchFamily="34" charset="0"/>
              </a:rPr>
              <a:t>dux</a:t>
            </a:r>
            <a:r>
              <a:rPr lang="en-US" sz="1700" b="0" i="0" dirty="0">
                <a:solidFill>
                  <a:srgbClr val="202122"/>
                </a:solidFill>
                <a:effectLst/>
                <a:latin typeface="Arial" panose="020B0604020202020204" pitchFamily="34" charset="0"/>
              </a:rPr>
              <a:t>) in many documents, so is not clear which was his actual charge. Wikipedia</a:t>
            </a:r>
            <a:endParaRPr lang="es-US" sz="1700" dirty="0"/>
          </a:p>
          <a:p>
            <a:pPr marL="0" indent="0">
              <a:buNone/>
            </a:pPr>
            <a:endParaRPr lang="es-US" sz="1700" dirty="0"/>
          </a:p>
          <a:p>
            <a:pPr marL="0" indent="0">
              <a:buNone/>
            </a:pPr>
            <a:r>
              <a:rPr lang="es-MX" altLang="es-US" sz="1700" dirty="0" err="1">
                <a:solidFill>
                  <a:srgbClr val="202122"/>
                </a:solidFill>
                <a:latin typeface="Arial" panose="020B0604020202020204" pitchFamily="34" charset="0"/>
                <a:cs typeface="Arial" panose="020B0604020202020204" pitchFamily="34" charset="0"/>
              </a:rPr>
              <a:t>Odoacer</a:t>
            </a:r>
            <a:r>
              <a:rPr lang="es-MX" altLang="es-US" sz="1700" dirty="0">
                <a:solidFill>
                  <a:srgbClr val="202122"/>
                </a:solidFill>
                <a:latin typeface="Arial" panose="020B0604020202020204" pitchFamily="34" charset="0"/>
                <a:cs typeface="Arial" panose="020B0604020202020204" pitchFamily="34" charset="0"/>
              </a:rPr>
              <a:t>[a] (/ˌ</a:t>
            </a:r>
            <a:r>
              <a:rPr lang="es-MX" altLang="es-US" sz="1700" dirty="0" err="1">
                <a:solidFill>
                  <a:srgbClr val="202122"/>
                </a:solidFill>
                <a:latin typeface="Arial" panose="020B0604020202020204" pitchFamily="34" charset="0"/>
                <a:cs typeface="Arial" panose="020B0604020202020204" pitchFamily="34" charset="0"/>
              </a:rPr>
              <a:t>oʊdoʊˈeɪsər</a:t>
            </a:r>
            <a:r>
              <a:rPr lang="es-MX" altLang="es-US" sz="1700" dirty="0">
                <a:solidFill>
                  <a:srgbClr val="202122"/>
                </a:solidFill>
                <a:latin typeface="Arial" panose="020B0604020202020204" pitchFamily="34" charset="0"/>
                <a:cs typeface="Arial" panose="020B0604020202020204" pitchFamily="34" charset="0"/>
              </a:rPr>
              <a:t>/ OH-</a:t>
            </a:r>
            <a:r>
              <a:rPr lang="es-MX" altLang="es-US" sz="1700" dirty="0" err="1">
                <a:solidFill>
                  <a:srgbClr val="202122"/>
                </a:solidFill>
                <a:latin typeface="Arial" panose="020B0604020202020204" pitchFamily="34" charset="0"/>
                <a:cs typeface="Arial" panose="020B0604020202020204" pitchFamily="34" charset="0"/>
              </a:rPr>
              <a:t>doh</a:t>
            </a:r>
            <a:r>
              <a:rPr lang="es-MX" altLang="es-US" sz="1700" dirty="0">
                <a:solidFill>
                  <a:srgbClr val="202122"/>
                </a:solidFill>
                <a:latin typeface="Arial" panose="020B0604020202020204" pitchFamily="34" charset="0"/>
                <a:cs typeface="Arial" panose="020B0604020202020204" pitchFamily="34" charset="0"/>
              </a:rPr>
              <a:t>-AY-</a:t>
            </a:r>
            <a:r>
              <a:rPr lang="es-MX" altLang="es-US" sz="1700" dirty="0" err="1">
                <a:solidFill>
                  <a:srgbClr val="202122"/>
                </a:solidFill>
                <a:latin typeface="Arial" panose="020B0604020202020204" pitchFamily="34" charset="0"/>
                <a:cs typeface="Arial" panose="020B0604020202020204" pitchFamily="34" charset="0"/>
              </a:rPr>
              <a:t>sər</a:t>
            </a:r>
            <a:r>
              <a:rPr lang="es-MX" altLang="es-US" sz="1700" dirty="0">
                <a:solidFill>
                  <a:srgbClr val="202122"/>
                </a:solidFill>
                <a:latin typeface="Arial" panose="020B0604020202020204" pitchFamily="34" charset="0"/>
                <a:cs typeface="Arial" panose="020B0604020202020204" pitchFamily="34" charset="0"/>
              </a:rPr>
              <a:t>;[ c. 433 – 15 de marzo de 493), también escrito </a:t>
            </a:r>
            <a:r>
              <a:rPr lang="es-MX" altLang="es-US" sz="1700" dirty="0" err="1">
                <a:solidFill>
                  <a:srgbClr val="202122"/>
                </a:solidFill>
                <a:latin typeface="Arial" panose="020B0604020202020204" pitchFamily="34" charset="0"/>
                <a:cs typeface="Arial" panose="020B0604020202020204" pitchFamily="34" charset="0"/>
              </a:rPr>
              <a:t>Odovacer</a:t>
            </a:r>
            <a:r>
              <a:rPr lang="es-MX" altLang="es-US" sz="1700" dirty="0">
                <a:solidFill>
                  <a:srgbClr val="202122"/>
                </a:solidFill>
                <a:latin typeface="Arial" panose="020B0604020202020204" pitchFamily="34" charset="0"/>
                <a:cs typeface="Arial" panose="020B0604020202020204" pitchFamily="34" charset="0"/>
              </a:rPr>
              <a:t> u </a:t>
            </a:r>
            <a:r>
              <a:rPr lang="es-MX" altLang="es-US" sz="1700" dirty="0" err="1">
                <a:solidFill>
                  <a:srgbClr val="202122"/>
                </a:solidFill>
                <a:latin typeface="Arial" panose="020B0604020202020204" pitchFamily="34" charset="0"/>
                <a:cs typeface="Arial" panose="020B0604020202020204" pitchFamily="34" charset="0"/>
              </a:rPr>
              <a:t>Odovacar</a:t>
            </a:r>
            <a:r>
              <a:rPr lang="es-MX" altLang="es-US" sz="1700" dirty="0">
                <a:solidFill>
                  <a:srgbClr val="202122"/>
                </a:solidFill>
                <a:latin typeface="Arial" panose="020B0604020202020204" pitchFamily="34" charset="0"/>
                <a:cs typeface="Arial" panose="020B0604020202020204" pitchFamily="34" charset="0"/>
              </a:rPr>
              <a:t>,[c] fue un soldado germánico y estadista de origen bárbaro, que depuso al emperador niño romano de Occidente Rómulo Augústulo y se convirtió en Rex/Dux de Italia (476–493). El derrocamiento de </a:t>
            </a:r>
            <a:r>
              <a:rPr lang="es-MX" altLang="es-US" sz="1700" dirty="0" err="1">
                <a:solidFill>
                  <a:srgbClr val="202122"/>
                </a:solidFill>
                <a:latin typeface="Arial" panose="020B0604020202020204" pitchFamily="34" charset="0"/>
                <a:cs typeface="Arial" panose="020B0604020202020204" pitchFamily="34" charset="0"/>
              </a:rPr>
              <a:t>Romulus</a:t>
            </a:r>
            <a:r>
              <a:rPr lang="es-MX" altLang="es-US" sz="1700" dirty="0">
                <a:solidFill>
                  <a:srgbClr val="202122"/>
                </a:solidFill>
                <a:latin typeface="Arial" panose="020B0604020202020204" pitchFamily="34" charset="0"/>
                <a:cs typeface="Arial" panose="020B0604020202020204" pitchFamily="34" charset="0"/>
              </a:rPr>
              <a:t> </a:t>
            </a:r>
            <a:r>
              <a:rPr lang="es-MX" altLang="es-US" sz="1700" dirty="0" err="1">
                <a:solidFill>
                  <a:srgbClr val="202122"/>
                </a:solidFill>
                <a:latin typeface="Arial" panose="020B0604020202020204" pitchFamily="34" charset="0"/>
                <a:cs typeface="Arial" panose="020B0604020202020204" pitchFamily="34" charset="0"/>
              </a:rPr>
              <a:t>Augustulus</a:t>
            </a:r>
            <a:r>
              <a:rPr lang="es-MX" altLang="es-US" sz="1700" dirty="0">
                <a:solidFill>
                  <a:srgbClr val="202122"/>
                </a:solidFill>
                <a:latin typeface="Arial" panose="020B0604020202020204" pitchFamily="34" charset="0"/>
                <a:cs typeface="Arial" panose="020B0604020202020204" pitchFamily="34" charset="0"/>
              </a:rPr>
              <a:t> por parte de Odoacro se considera tradicionalmente como el final del Imperio Romano de Occidente, así como de la Antigua Roma.
Aunque el verdadero poder en Italia estaba en sus manos, se representó a sí mismo como el cliente del emperador en Constantinopla, Zenón. Odoacro a menudo usaba el patricio honorífico romano, otorgado por Zenón, pero fue referido como rey (latín: </a:t>
            </a:r>
            <a:r>
              <a:rPr lang="es-MX" altLang="es-US" sz="1700" dirty="0" err="1">
                <a:solidFill>
                  <a:srgbClr val="202122"/>
                </a:solidFill>
                <a:latin typeface="Arial" panose="020B0604020202020204" pitchFamily="34" charset="0"/>
                <a:cs typeface="Arial" panose="020B0604020202020204" pitchFamily="34" charset="0"/>
              </a:rPr>
              <a:t>rex</a:t>
            </a:r>
            <a:r>
              <a:rPr lang="es-MX" altLang="es-US" sz="1700" dirty="0">
                <a:solidFill>
                  <a:srgbClr val="202122"/>
                </a:solidFill>
                <a:latin typeface="Arial" panose="020B0604020202020204" pitchFamily="34" charset="0"/>
                <a:cs typeface="Arial" panose="020B0604020202020204" pitchFamily="34" charset="0"/>
              </a:rPr>
              <a:t>) o duque (latín: dux) en muchos documentos, por lo que no está claro cuál era su cargo real. </a:t>
            </a:r>
            <a:r>
              <a:rPr lang="en-US" sz="1700" b="0" i="0" dirty="0">
                <a:solidFill>
                  <a:srgbClr val="202122"/>
                </a:solidFill>
                <a:effectLst/>
                <a:latin typeface="Arial" panose="020B0604020202020204" pitchFamily="34" charset="0"/>
              </a:rPr>
              <a:t>Wikipedia</a:t>
            </a:r>
            <a:endParaRPr lang="es-US" sz="1700" dirty="0"/>
          </a:p>
        </p:txBody>
      </p:sp>
    </p:spTree>
    <p:extLst>
      <p:ext uri="{BB962C8B-B14F-4D97-AF65-F5344CB8AC3E}">
        <p14:creationId xmlns:p14="http://schemas.microsoft.com/office/powerpoint/2010/main" val="2588742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AD9D-EE4E-C03A-A0C3-6913864133E3}"/>
              </a:ext>
            </a:extLst>
          </p:cNvPr>
          <p:cNvSpPr>
            <a:spLocks noGrp="1"/>
          </p:cNvSpPr>
          <p:nvPr>
            <p:ph type="title"/>
          </p:nvPr>
        </p:nvSpPr>
        <p:spPr/>
        <p:txBody>
          <a:bodyPr/>
          <a:lstStyle/>
          <a:p>
            <a:endParaRPr lang="es-US"/>
          </a:p>
        </p:txBody>
      </p:sp>
      <p:sp>
        <p:nvSpPr>
          <p:cNvPr id="3" name="Content Placeholder 2">
            <a:extLst>
              <a:ext uri="{FF2B5EF4-FFF2-40B4-BE49-F238E27FC236}">
                <a16:creationId xmlns:a16="http://schemas.microsoft.com/office/drawing/2014/main" id="{B97C97D6-3F73-6956-5F7C-1F798CE1717F}"/>
              </a:ext>
            </a:extLst>
          </p:cNvPr>
          <p:cNvSpPr>
            <a:spLocks noGrp="1"/>
          </p:cNvSpPr>
          <p:nvPr>
            <p:ph idx="1"/>
          </p:nvPr>
        </p:nvSpPr>
        <p:spPr/>
        <p:txBody>
          <a:bodyPr/>
          <a:lstStyle/>
          <a:p>
            <a:endParaRPr lang="es-US"/>
          </a:p>
        </p:txBody>
      </p:sp>
      <p:pic>
        <p:nvPicPr>
          <p:cNvPr id="20482" name="Picture 2" descr="The 'Donation of Odoacer' Part I: The Career of Pierius « The Classical  Association in Northern Ireland">
            <a:extLst>
              <a:ext uri="{FF2B5EF4-FFF2-40B4-BE49-F238E27FC236}">
                <a16:creationId xmlns:a16="http://schemas.microsoft.com/office/drawing/2014/main" id="{82EF5402-049F-9A17-830F-B139E2BEF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8" y="343901"/>
            <a:ext cx="7315916" cy="61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87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49BD-BEEE-37F6-9770-B241097535E7}"/>
              </a:ext>
            </a:extLst>
          </p:cNvPr>
          <p:cNvSpPr>
            <a:spLocks noGrp="1"/>
          </p:cNvSpPr>
          <p:nvPr>
            <p:ph type="title"/>
          </p:nvPr>
        </p:nvSpPr>
        <p:spPr/>
        <p:txBody>
          <a:bodyPr/>
          <a:lstStyle/>
          <a:p>
            <a:pPr algn="r"/>
            <a:r>
              <a:rPr lang="es-US" dirty="0" err="1"/>
              <a:t>Odoacer</a:t>
            </a:r>
            <a:endParaRPr lang="es-US" dirty="0"/>
          </a:p>
        </p:txBody>
      </p:sp>
      <p:sp>
        <p:nvSpPr>
          <p:cNvPr id="3" name="Content Placeholder 2">
            <a:extLst>
              <a:ext uri="{FF2B5EF4-FFF2-40B4-BE49-F238E27FC236}">
                <a16:creationId xmlns:a16="http://schemas.microsoft.com/office/drawing/2014/main" id="{3A4AEE1F-7981-26D8-7CEC-4F81F92CD91A}"/>
              </a:ext>
            </a:extLst>
          </p:cNvPr>
          <p:cNvSpPr>
            <a:spLocks noGrp="1"/>
          </p:cNvSpPr>
          <p:nvPr>
            <p:ph idx="1"/>
          </p:nvPr>
        </p:nvSpPr>
        <p:spPr>
          <a:xfrm>
            <a:off x="4980214" y="2161725"/>
            <a:ext cx="6771291" cy="4206418"/>
          </a:xfrm>
        </p:spPr>
        <p:txBody>
          <a:bodyPr>
            <a:normAutofit fontScale="77500" lnSpcReduction="20000"/>
          </a:bodyPr>
          <a:lstStyle/>
          <a:p>
            <a:pPr algn="r"/>
            <a:r>
              <a:rPr lang="en-US" b="0" i="0" dirty="0">
                <a:solidFill>
                  <a:srgbClr val="202122"/>
                </a:solidFill>
                <a:effectLst/>
                <a:latin typeface="Arial" panose="020B0604020202020204" pitchFamily="34" charset="0"/>
              </a:rPr>
              <a:t>Most scholars consider him to be at least partly of </a:t>
            </a:r>
            <a:r>
              <a:rPr lang="en-US" b="0" i="0" u="none" strike="noStrike" dirty="0">
                <a:solidFill>
                  <a:srgbClr val="3366CC"/>
                </a:solidFill>
                <a:effectLst/>
                <a:latin typeface="Arial" panose="020B0604020202020204" pitchFamily="34" charset="0"/>
                <a:hlinkClick r:id="rId2" tooltip="Germanic peoples"/>
              </a:rPr>
              <a:t>Germanic</a:t>
            </a:r>
            <a:r>
              <a:rPr lang="en-US" b="0" i="0" dirty="0">
                <a:solidFill>
                  <a:srgbClr val="202122"/>
                </a:solidFill>
                <a:effectLst/>
                <a:latin typeface="Arial" panose="020B0604020202020204" pitchFamily="34" charset="0"/>
              </a:rPr>
              <a:t> descent, while others argue he was entirely Germanic. Early medieval sources such as </a:t>
            </a:r>
            <a:r>
              <a:rPr lang="en-US" b="0" i="0" u="none" strike="noStrike" dirty="0">
                <a:solidFill>
                  <a:srgbClr val="3366CC"/>
                </a:solidFill>
                <a:effectLst/>
                <a:latin typeface="Arial" panose="020B0604020202020204" pitchFamily="34" charset="0"/>
                <a:hlinkClick r:id="rId3" tooltip="Theophanes the Confessor"/>
              </a:rPr>
              <a:t>Theophanes</a:t>
            </a:r>
            <a:r>
              <a:rPr lang="en-US" b="0" i="0" dirty="0">
                <a:solidFill>
                  <a:srgbClr val="202122"/>
                </a:solidFill>
                <a:effectLst/>
                <a:latin typeface="Arial" panose="020B0604020202020204" pitchFamily="34" charset="0"/>
              </a:rPr>
              <a:t> called him a </a:t>
            </a:r>
            <a:r>
              <a:rPr lang="en-US" b="0" i="0" u="none" strike="noStrike" dirty="0">
                <a:solidFill>
                  <a:srgbClr val="3366CC"/>
                </a:solidFill>
                <a:effectLst/>
                <a:latin typeface="Arial" panose="020B0604020202020204" pitchFamily="34" charset="0"/>
                <a:hlinkClick r:id="rId4" tooltip="Goths"/>
              </a:rPr>
              <a:t>Goth</a:t>
            </a:r>
            <a:r>
              <a:rPr lang="en-US" b="0" i="0" dirty="0">
                <a:solidFill>
                  <a:srgbClr val="202122"/>
                </a:solidFill>
                <a:effectLst/>
                <a:latin typeface="Arial" panose="020B0604020202020204" pitchFamily="34" charset="0"/>
              </a:rPr>
              <a:t>. Likewise, the 6th century chronicler </a:t>
            </a:r>
            <a:r>
              <a:rPr lang="en-US" b="0" i="0" u="none" strike="noStrike" dirty="0">
                <a:solidFill>
                  <a:srgbClr val="3366CC"/>
                </a:solidFill>
                <a:effectLst/>
                <a:latin typeface="Arial" panose="020B0604020202020204" pitchFamily="34" charset="0"/>
                <a:hlinkClick r:id="rId5" tooltip="Marcellinus Comes"/>
              </a:rPr>
              <a:t>Marcellinus Comes</a:t>
            </a:r>
            <a:r>
              <a:rPr lang="en-US" b="0" i="0" dirty="0">
                <a:solidFill>
                  <a:srgbClr val="202122"/>
                </a:solidFill>
                <a:effectLst/>
                <a:latin typeface="Arial" panose="020B0604020202020204" pitchFamily="34" charset="0"/>
              </a:rPr>
              <a:t> called him "king of the Goths" (</a:t>
            </a:r>
            <a:r>
              <a:rPr lang="en-US" b="0" i="1" dirty="0">
                <a:solidFill>
                  <a:srgbClr val="202122"/>
                </a:solidFill>
                <a:effectLst/>
                <a:latin typeface="Arial" panose="020B0604020202020204" pitchFamily="34" charset="0"/>
              </a:rPr>
              <a:t>Odoacer rex </a:t>
            </a:r>
            <a:r>
              <a:rPr lang="en-US" b="0" i="1" dirty="0" err="1">
                <a:solidFill>
                  <a:srgbClr val="202122"/>
                </a:solidFill>
                <a:effectLst/>
                <a:latin typeface="Arial" panose="020B0604020202020204" pitchFamily="34" charset="0"/>
              </a:rPr>
              <a:t>Gothorum</a:t>
            </a:r>
            <a:r>
              <a:rPr lang="en-US" b="0" i="0" dirty="0">
                <a:solidFill>
                  <a:srgbClr val="202122"/>
                </a:solidFill>
                <a:effectLst/>
                <a:latin typeface="Arial" panose="020B0604020202020204" pitchFamily="34" charset="0"/>
              </a:rPr>
              <a:t>).</a:t>
            </a:r>
            <a:r>
              <a:rPr lang="en-US" b="0" i="0" baseline="30000" dirty="0">
                <a:solidFill>
                  <a:srgbClr val="3366CC"/>
                </a:solidFill>
                <a:effectLst/>
                <a:latin typeface="Arial" panose="020B0604020202020204" pitchFamily="34" charset="0"/>
              </a:rPr>
              <a:t> Wikipedia</a:t>
            </a:r>
          </a:p>
          <a:p>
            <a:pPr algn="r"/>
            <a:endParaRPr lang="en-US" b="0" i="0" baseline="30000" dirty="0">
              <a:solidFill>
                <a:srgbClr val="3366CC"/>
              </a:solidFill>
              <a:effectLst/>
              <a:latin typeface="Arial" panose="020B0604020202020204" pitchFamily="34" charset="0"/>
            </a:endParaRPr>
          </a:p>
          <a:p>
            <a:pPr algn="r"/>
            <a:r>
              <a:rPr lang="es-MX" b="0" i="0" dirty="0">
                <a:solidFill>
                  <a:srgbClr val="202122"/>
                </a:solidFill>
                <a:effectLst/>
                <a:latin typeface="Arial" panose="020B0604020202020204" pitchFamily="34" charset="0"/>
              </a:rPr>
              <a:t>La mayoría de los estudiosos lo consideran al menos en parte de ascendencia germánica, mientras que otros argumentan que era completamente germánico. Las primeras fuentes medievales como Teófanes lo llamaron godo. Del mismo modo, el cronista del siglo 6 Marcelino Comes lo llamó "rey de los godos" (</a:t>
            </a:r>
            <a:r>
              <a:rPr lang="es-MX" b="0" i="0" dirty="0" err="1">
                <a:solidFill>
                  <a:srgbClr val="202122"/>
                </a:solidFill>
                <a:effectLst/>
                <a:latin typeface="Arial" panose="020B0604020202020204" pitchFamily="34" charset="0"/>
              </a:rPr>
              <a:t>Odoacer</a:t>
            </a:r>
            <a:r>
              <a:rPr lang="es-MX" b="0" i="0" dirty="0">
                <a:solidFill>
                  <a:srgbClr val="202122"/>
                </a:solidFill>
                <a:effectLst/>
                <a:latin typeface="Arial" panose="020B0604020202020204" pitchFamily="34" charset="0"/>
              </a:rPr>
              <a:t> </a:t>
            </a:r>
            <a:r>
              <a:rPr lang="es-MX" b="0" i="0" dirty="0" err="1">
                <a:solidFill>
                  <a:srgbClr val="202122"/>
                </a:solidFill>
                <a:effectLst/>
                <a:latin typeface="Arial" panose="020B0604020202020204" pitchFamily="34" charset="0"/>
              </a:rPr>
              <a:t>rex</a:t>
            </a:r>
            <a:r>
              <a:rPr lang="es-MX" b="0" i="0" dirty="0">
                <a:solidFill>
                  <a:srgbClr val="202122"/>
                </a:solidFill>
                <a:effectLst/>
                <a:latin typeface="Arial" panose="020B0604020202020204" pitchFamily="34" charset="0"/>
              </a:rPr>
              <a:t> </a:t>
            </a:r>
            <a:r>
              <a:rPr lang="es-MX" b="0" i="0" dirty="0" err="1">
                <a:solidFill>
                  <a:srgbClr val="202122"/>
                </a:solidFill>
                <a:effectLst/>
                <a:latin typeface="Arial" panose="020B0604020202020204" pitchFamily="34" charset="0"/>
              </a:rPr>
              <a:t>Gothorum</a:t>
            </a:r>
            <a:r>
              <a:rPr lang="es-MX" b="0" i="0" dirty="0">
                <a:solidFill>
                  <a:srgbClr val="202122"/>
                </a:solidFill>
                <a:effectLst/>
                <a:latin typeface="Arial" panose="020B0604020202020204" pitchFamily="34" charset="0"/>
              </a:rPr>
              <a:t>). Wikipedia</a:t>
            </a:r>
            <a:endParaRPr lang="es-US" dirty="0"/>
          </a:p>
        </p:txBody>
      </p:sp>
      <p:pic>
        <p:nvPicPr>
          <p:cNvPr id="24578" name="Picture 2" descr="Odoacer - Uncyclopedia, the content-free encyclopedia">
            <a:extLst>
              <a:ext uri="{FF2B5EF4-FFF2-40B4-BE49-F238E27FC236}">
                <a16:creationId xmlns:a16="http://schemas.microsoft.com/office/drawing/2014/main" id="{DBD93335-953B-8E1E-9748-6DE5BA8A8C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495" y="2441121"/>
            <a:ext cx="4539719" cy="344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933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459A-E410-794C-4A63-79644C875118}"/>
              </a:ext>
            </a:extLst>
          </p:cNvPr>
          <p:cNvSpPr>
            <a:spLocks noGrp="1"/>
          </p:cNvSpPr>
          <p:nvPr>
            <p:ph type="title"/>
          </p:nvPr>
        </p:nvSpPr>
        <p:spPr/>
        <p:txBody>
          <a:bodyPr>
            <a:normAutofit/>
          </a:bodyPr>
          <a:lstStyle/>
          <a:p>
            <a:r>
              <a:rPr lang="en-US" sz="3600" b="1" dirty="0"/>
              <a:t>The Biblical Institute, p. 262.1 (Uriah Smith) 1878</a:t>
            </a:r>
            <a:br>
              <a:rPr lang="en-US" sz="3600" b="1" dirty="0"/>
            </a:br>
            <a:r>
              <a:rPr lang="es-MX" sz="3600" b="1" dirty="0"/>
              <a:t>El Instituto Bíblico, p. 262.1 (</a:t>
            </a:r>
            <a:r>
              <a:rPr lang="es-MX" sz="3600" b="1" dirty="0" err="1"/>
              <a:t>Uriah</a:t>
            </a:r>
            <a:r>
              <a:rPr lang="es-MX" sz="3600" b="1" dirty="0"/>
              <a:t> Smith) 1878</a:t>
            </a:r>
            <a:endParaRPr lang="es-US" sz="3600" b="1" dirty="0"/>
          </a:p>
        </p:txBody>
      </p:sp>
      <p:sp>
        <p:nvSpPr>
          <p:cNvPr id="3" name="Content Placeholder 2">
            <a:extLst>
              <a:ext uri="{FF2B5EF4-FFF2-40B4-BE49-F238E27FC236}">
                <a16:creationId xmlns:a16="http://schemas.microsoft.com/office/drawing/2014/main" id="{71D3D960-FE4A-FBCC-5352-A3C3A8FD21FC}"/>
              </a:ext>
            </a:extLst>
          </p:cNvPr>
          <p:cNvSpPr>
            <a:spLocks noGrp="1"/>
          </p:cNvSpPr>
          <p:nvPr>
            <p:ph idx="1"/>
          </p:nvPr>
        </p:nvSpPr>
        <p:spPr>
          <a:xfrm>
            <a:off x="914400" y="2161725"/>
            <a:ext cx="10837105" cy="4696275"/>
          </a:xfrm>
        </p:spPr>
        <p:txBody>
          <a:bodyPr>
            <a:noAutofit/>
          </a:bodyPr>
          <a:lstStyle/>
          <a:p>
            <a:r>
              <a:rPr lang="en-US" sz="1600" dirty="0"/>
              <a:t>The fourth trumpet is described in the 12th verse and brings to view the blotting out of the third part of the sum, moon, and stars. These are undoubtedly here used as symbols representing the three highest sources of authority in the Roman Empire; namely, emperors, consuls and senators; and we naturally infer from the phraseology of the text that it denotes their overthrow. We have now come to the time when the Western Empire of Rome was extinguished. The date, as given by Gibbon, is 476 or 479. It was accomplished by Odoacer who was succeeded by Theodoric the Ostrogoth; and the events of the trumpet were finally accomplished by Justinian. The Imperial office, the sun, was extinguished by Odoacer. Justinian abolished the Consulship, the moon, and Narses, the general of Justinian extinguished the Senate, the stars. Thus in the third part of the Roman Empire, the sun, moon and stars were smitten, here represented as a third part of these luminaries. The Biblical Institute, p. 262.2 (Uriah Smith)</a:t>
            </a:r>
          </a:p>
          <a:p>
            <a:endParaRPr lang="en-US" sz="1600" dirty="0"/>
          </a:p>
          <a:p>
            <a:r>
              <a:rPr lang="es-MX" sz="1600" dirty="0"/>
              <a:t>La cuarta trompeta se describe en el verso 12 y trae a la vista la borrada de la tercera parte de la suma, la luna y las estrellas. Estos son indudablemente utilizados aquí como símbolos que representan las tres fuentes más altas de autoridad en el Imperio Romano; a saber, emperadores, cónsules y senadores; Y naturalmente inferimos de la fraseología del texto que denota su derrocamiento. Ahora hemos llegado al momento en que el Imperio Occidental de Roma se extinguió. La fecha, dada por Gibbon, es 476 o 479. Fue realizado por Odoacro que fue sucedido por Teodorico el Ostrogodo; y los eventos de la trompeta fueron finalmente logrados por Justiniano. La oficina imperial, el sol, fue extinguida por Odoacro. Justiniano abolió el consulado, la luna, y Narsés, el general de Justiniano extinguió el Senado, las estrellas. Así, en la tercera parte del Imperio Romano, el sol, la luna y las estrellas fueron golpeados, aquí representados como una tercera parte de estas luminarias. El Instituto Bíblico, p. 262.2 (Urías Smith)
</a:t>
            </a:r>
            <a:endParaRPr lang="en-US" sz="1600" dirty="0"/>
          </a:p>
        </p:txBody>
      </p:sp>
    </p:spTree>
    <p:extLst>
      <p:ext uri="{BB962C8B-B14F-4D97-AF65-F5344CB8AC3E}">
        <p14:creationId xmlns:p14="http://schemas.microsoft.com/office/powerpoint/2010/main" val="1544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22E6-06CF-C94F-EC67-110DFE062334}"/>
              </a:ext>
            </a:extLst>
          </p:cNvPr>
          <p:cNvSpPr>
            <a:spLocks noGrp="1"/>
          </p:cNvSpPr>
          <p:nvPr>
            <p:ph type="title"/>
          </p:nvPr>
        </p:nvSpPr>
        <p:spPr/>
        <p:txBody>
          <a:bodyPr/>
          <a:lstStyle/>
          <a:p>
            <a:r>
              <a:rPr lang="es-US" dirty="0">
                <a:solidFill>
                  <a:srgbClr val="000000"/>
                </a:solidFill>
                <a:latin typeface="Segoe UI" panose="020B0502040204020203" pitchFamily="34" charset="0"/>
              </a:rPr>
              <a:t>Joshua 6:15-16</a:t>
            </a:r>
            <a:endParaRPr lang="es-US" dirty="0"/>
          </a:p>
        </p:txBody>
      </p:sp>
      <p:sp>
        <p:nvSpPr>
          <p:cNvPr id="3" name="Content Placeholder 2">
            <a:extLst>
              <a:ext uri="{FF2B5EF4-FFF2-40B4-BE49-F238E27FC236}">
                <a16:creationId xmlns:a16="http://schemas.microsoft.com/office/drawing/2014/main" id="{61EC0576-232C-F56E-6FDB-D92837B3F4F0}"/>
              </a:ext>
            </a:extLst>
          </p:cNvPr>
          <p:cNvSpPr>
            <a:spLocks noGrp="1"/>
          </p:cNvSpPr>
          <p:nvPr>
            <p:ph idx="1"/>
          </p:nvPr>
        </p:nvSpPr>
        <p:spPr>
          <a:xfrm>
            <a:off x="838200" y="1825625"/>
            <a:ext cx="8811986" cy="4351338"/>
          </a:xfrm>
        </p:spPr>
        <p:txBody>
          <a:bodyPr>
            <a:noAutofit/>
          </a:bodyPr>
          <a:lstStyle/>
          <a:p>
            <a:pPr marL="0" indent="0">
              <a:buNone/>
            </a:pPr>
            <a:r>
              <a:rPr lang="es-US" sz="2200" b="0" i="0" u="none" strike="noStrike" baseline="0" dirty="0">
                <a:solidFill>
                  <a:srgbClr val="000000"/>
                </a:solidFill>
                <a:latin typeface="Segoe UI" panose="020B0502040204020203" pitchFamily="34" charset="0"/>
              </a:rPr>
              <a:t>15  (RV09) Y al séptimo día </a:t>
            </a:r>
            <a:r>
              <a:rPr lang="es-US" sz="2200" b="0" i="0" u="none" strike="noStrike" baseline="0" dirty="0" err="1">
                <a:solidFill>
                  <a:srgbClr val="000000"/>
                </a:solidFill>
                <a:latin typeface="Segoe UI" panose="020B0502040204020203" pitchFamily="34" charset="0"/>
              </a:rPr>
              <a:t>levantáronse</a:t>
            </a:r>
            <a:r>
              <a:rPr lang="es-US" sz="2200" b="0" i="0" u="none" strike="noStrike" baseline="0" dirty="0">
                <a:solidFill>
                  <a:srgbClr val="000000"/>
                </a:solidFill>
                <a:latin typeface="Segoe UI" panose="020B0502040204020203" pitchFamily="34" charset="0"/>
              </a:rPr>
              <a:t> cuando subía el alba, y dieron vuelta á la ciudad de la misma manera siete veces: solamente este día dieron vuelta alrededor de ella siete veces. </a:t>
            </a:r>
          </a:p>
          <a:p>
            <a:pPr marL="0" indent="0">
              <a:buNone/>
            </a:pPr>
            <a:r>
              <a:rPr lang="es-US" sz="2200" b="0" i="0" u="none" strike="noStrike" baseline="0" dirty="0">
                <a:solidFill>
                  <a:srgbClr val="000000"/>
                </a:solidFill>
                <a:latin typeface="Segoe UI" panose="020B0502040204020203" pitchFamily="34" charset="0"/>
              </a:rPr>
              <a:t>15  (AKJV) And </a:t>
            </a:r>
            <a:r>
              <a:rPr lang="es-US" sz="2200" b="0" i="0" u="none" strike="noStrike" baseline="0" dirty="0" err="1">
                <a:solidFill>
                  <a:srgbClr val="000000"/>
                </a:solidFill>
                <a:latin typeface="Segoe UI" panose="020B0502040204020203" pitchFamily="34" charset="0"/>
              </a:rPr>
              <a:t>it</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came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to</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pass</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on</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seventh</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day</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that</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they</a:t>
            </a:r>
            <a:r>
              <a:rPr lang="es-US" sz="2200" b="0" i="0" u="none" strike="noStrike" baseline="0" dirty="0">
                <a:solidFill>
                  <a:srgbClr val="000000"/>
                </a:solidFill>
                <a:latin typeface="Segoe UI" panose="020B0502040204020203" pitchFamily="34" charset="0"/>
              </a:rPr>
              <a:t> rose </a:t>
            </a:r>
            <a:r>
              <a:rPr lang="es-US" sz="2200" b="0" i="0" u="none" strike="noStrike" baseline="0" dirty="0" err="1">
                <a:solidFill>
                  <a:srgbClr val="000000"/>
                </a:solidFill>
                <a:latin typeface="Segoe UI" panose="020B0502040204020203" pitchFamily="34" charset="0"/>
              </a:rPr>
              <a:t>early</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about</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dawning</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of</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day</a:t>
            </a:r>
            <a:r>
              <a:rPr lang="es-US" sz="2200" b="0" i="0" u="none" strike="noStrike" baseline="0" dirty="0">
                <a:solidFill>
                  <a:srgbClr val="000000"/>
                </a:solidFill>
                <a:latin typeface="Segoe UI" panose="020B0502040204020203" pitchFamily="34" charset="0"/>
              </a:rPr>
              <a:t>, and </a:t>
            </a:r>
            <a:r>
              <a:rPr lang="es-US" sz="2200" b="0" i="0" u="none" strike="noStrike" baseline="0" dirty="0" err="1">
                <a:solidFill>
                  <a:srgbClr val="000000"/>
                </a:solidFill>
                <a:latin typeface="Segoe UI" panose="020B0502040204020203" pitchFamily="34" charset="0"/>
              </a:rPr>
              <a:t>compassed</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city</a:t>
            </a:r>
            <a:r>
              <a:rPr lang="es-US" sz="2200" b="0" i="0" u="none" strike="noStrike" baseline="0" dirty="0">
                <a:solidFill>
                  <a:srgbClr val="000000"/>
                </a:solidFill>
                <a:latin typeface="Segoe UI" panose="020B0502040204020203" pitchFamily="34" charset="0"/>
              </a:rPr>
              <a:t> after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same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manner</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seven</a:t>
            </a:r>
            <a:r>
              <a:rPr lang="es-US" sz="2200" b="0" i="0" u="none" strike="noStrike" baseline="0" dirty="0">
                <a:solidFill>
                  <a:srgbClr val="000000"/>
                </a:solidFill>
                <a:latin typeface="Segoe UI" panose="020B0502040204020203" pitchFamily="34" charset="0"/>
              </a:rPr>
              <a:t> times: </a:t>
            </a:r>
            <a:r>
              <a:rPr lang="es-US" sz="2200" b="0" i="0" u="none" strike="noStrike" baseline="0" dirty="0" err="1">
                <a:solidFill>
                  <a:srgbClr val="000000"/>
                </a:solidFill>
                <a:latin typeface="Segoe UI" panose="020B0502040204020203" pitchFamily="34" charset="0"/>
              </a:rPr>
              <a:t>only</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on</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that</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day</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they</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compassed</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city</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seven</a:t>
            </a:r>
            <a:r>
              <a:rPr lang="es-US" sz="2200" b="0" i="0" u="none" strike="noStrike" baseline="0" dirty="0">
                <a:solidFill>
                  <a:srgbClr val="000000"/>
                </a:solidFill>
                <a:latin typeface="Segoe UI" panose="020B0502040204020203" pitchFamily="34" charset="0"/>
              </a:rPr>
              <a:t> times. </a:t>
            </a:r>
          </a:p>
          <a:p>
            <a:pPr marL="0" indent="0">
              <a:buNone/>
            </a:pPr>
            <a:endParaRPr lang="es-US" sz="2200" b="0" i="0" u="none" strike="noStrike" baseline="0" dirty="0">
              <a:solidFill>
                <a:srgbClr val="000000"/>
              </a:solidFill>
              <a:latin typeface="Segoe UI" panose="020B0502040204020203" pitchFamily="34" charset="0"/>
            </a:endParaRPr>
          </a:p>
          <a:p>
            <a:pPr marL="0" indent="0">
              <a:buNone/>
            </a:pPr>
            <a:r>
              <a:rPr lang="es-US" sz="2200" b="0" i="0" u="none" strike="noStrike" baseline="0" dirty="0">
                <a:solidFill>
                  <a:srgbClr val="000000"/>
                </a:solidFill>
                <a:latin typeface="Segoe UI" panose="020B0502040204020203" pitchFamily="34" charset="0"/>
              </a:rPr>
              <a:t>16  (RV09) Y como los sacerdotes hubieron tocado las bocinas la séptima vez, Josué dijo al pueblo: Dad grita, porque Jehová os ha entregado la ciudad. </a:t>
            </a:r>
          </a:p>
          <a:p>
            <a:pPr marL="0" indent="0">
              <a:buNone/>
            </a:pPr>
            <a:r>
              <a:rPr lang="es-US" sz="2200" b="0" i="0" u="none" strike="noStrike" baseline="0" dirty="0">
                <a:solidFill>
                  <a:srgbClr val="000000"/>
                </a:solidFill>
                <a:latin typeface="Segoe UI" panose="020B0502040204020203" pitchFamily="34" charset="0"/>
              </a:rPr>
              <a:t>16  (AKJV) And </a:t>
            </a:r>
            <a:r>
              <a:rPr lang="es-US" sz="2200" b="0" i="0" u="none" strike="noStrike" baseline="0" dirty="0" err="1">
                <a:solidFill>
                  <a:srgbClr val="000000"/>
                </a:solidFill>
                <a:latin typeface="Segoe UI" panose="020B0502040204020203" pitchFamily="34" charset="0"/>
              </a:rPr>
              <a:t>it</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came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to</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pass</a:t>
            </a:r>
            <a:r>
              <a:rPr lang="es-US" sz="2200" b="0" i="0" u="none" strike="noStrike" baseline="0" dirty="0">
                <a:solidFill>
                  <a:srgbClr val="000000"/>
                </a:solidFill>
                <a:latin typeface="Segoe UI" panose="020B0502040204020203" pitchFamily="34" charset="0"/>
              </a:rPr>
              <a:t>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seventh</a:t>
            </a:r>
            <a:r>
              <a:rPr lang="es-US" sz="2200" b="0" i="0" u="none" strike="noStrike" baseline="0" dirty="0">
                <a:solidFill>
                  <a:srgbClr val="000000"/>
                </a:solidFill>
                <a:latin typeface="Segoe UI" panose="020B0502040204020203" pitchFamily="34" charset="0"/>
              </a:rPr>
              <a:t> time, </a:t>
            </a:r>
            <a:r>
              <a:rPr lang="es-US" sz="2200" b="0" i="0" u="none" strike="noStrike" baseline="0" dirty="0" err="1">
                <a:solidFill>
                  <a:srgbClr val="000000"/>
                </a:solidFill>
                <a:latin typeface="Segoe UI" panose="020B0502040204020203" pitchFamily="34" charset="0"/>
              </a:rPr>
              <a:t>when</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priests</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blew</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with</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trumpets</a:t>
            </a:r>
            <a:r>
              <a:rPr lang="es-US" sz="2200" b="0" i="0" u="none" strike="noStrike" baseline="0" dirty="0">
                <a:solidFill>
                  <a:srgbClr val="000000"/>
                </a:solidFill>
                <a:latin typeface="Segoe UI" panose="020B0502040204020203" pitchFamily="34" charset="0"/>
              </a:rPr>
              <a:t>, Joshua </a:t>
            </a:r>
            <a:r>
              <a:rPr lang="es-US" sz="2200" b="0" i="0" u="none" strike="noStrike" baseline="0" dirty="0" err="1">
                <a:solidFill>
                  <a:srgbClr val="000000"/>
                </a:solidFill>
                <a:latin typeface="Segoe UI" panose="020B0502040204020203" pitchFamily="34" charset="0"/>
              </a:rPr>
              <a:t>said</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to</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people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Shout</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for</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LORD has </a:t>
            </a:r>
            <a:r>
              <a:rPr lang="es-US" sz="2200" b="0" i="0" u="none" strike="noStrike" baseline="0" dirty="0" err="1">
                <a:solidFill>
                  <a:srgbClr val="000000"/>
                </a:solidFill>
                <a:latin typeface="Segoe UI" panose="020B0502040204020203" pitchFamily="34" charset="0"/>
              </a:rPr>
              <a:t>given</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you</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the</a:t>
            </a:r>
            <a:r>
              <a:rPr lang="es-US" sz="2200" b="0" i="0" u="none" strike="noStrike" baseline="0" dirty="0">
                <a:solidFill>
                  <a:srgbClr val="000000"/>
                </a:solidFill>
                <a:latin typeface="Segoe UI" panose="020B0502040204020203" pitchFamily="34" charset="0"/>
              </a:rPr>
              <a:t> </a:t>
            </a:r>
            <a:r>
              <a:rPr lang="es-US" sz="2200" b="0" i="0" u="none" strike="noStrike" baseline="0" dirty="0" err="1">
                <a:solidFill>
                  <a:srgbClr val="000000"/>
                </a:solidFill>
                <a:latin typeface="Segoe UI" panose="020B0502040204020203" pitchFamily="34" charset="0"/>
              </a:rPr>
              <a:t>city</a:t>
            </a:r>
            <a:r>
              <a:rPr lang="es-US" sz="2200" b="0" i="0" u="none" strike="noStrike" baseline="0" dirty="0">
                <a:solidFill>
                  <a:srgbClr val="000000"/>
                </a:solidFill>
                <a:latin typeface="Segoe UI" panose="020B0502040204020203" pitchFamily="34" charset="0"/>
              </a:rPr>
              <a:t>.</a:t>
            </a:r>
            <a:endParaRPr lang="es-US" sz="2200" dirty="0"/>
          </a:p>
        </p:txBody>
      </p:sp>
      <p:pic>
        <p:nvPicPr>
          <p:cNvPr id="4" name="Picture 2" descr="094 Josué 6: &quot;Destrucción de Jericó; Estudio arqueológico&quot; | Iglesia de  Dios Unida">
            <a:extLst>
              <a:ext uri="{FF2B5EF4-FFF2-40B4-BE49-F238E27FC236}">
                <a16:creationId xmlns:a16="http://schemas.microsoft.com/office/drawing/2014/main" id="{7C304234-9052-8F51-278C-E57E04E27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928" y="2155371"/>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88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2300-B2CC-3AFD-B8B8-BBA1E720D436}"/>
              </a:ext>
            </a:extLst>
          </p:cNvPr>
          <p:cNvSpPr>
            <a:spLocks noGrp="1"/>
          </p:cNvSpPr>
          <p:nvPr>
            <p:ph type="title"/>
          </p:nvPr>
        </p:nvSpPr>
        <p:spPr/>
        <p:txBody>
          <a:bodyPr/>
          <a:lstStyle/>
          <a:p>
            <a:endParaRPr lang="es-US"/>
          </a:p>
        </p:txBody>
      </p:sp>
      <p:sp>
        <p:nvSpPr>
          <p:cNvPr id="3" name="Content Placeholder 2">
            <a:extLst>
              <a:ext uri="{FF2B5EF4-FFF2-40B4-BE49-F238E27FC236}">
                <a16:creationId xmlns:a16="http://schemas.microsoft.com/office/drawing/2014/main" id="{C6DB0520-F530-8444-C63B-BDFA75E4553B}"/>
              </a:ext>
            </a:extLst>
          </p:cNvPr>
          <p:cNvSpPr>
            <a:spLocks noGrp="1"/>
          </p:cNvSpPr>
          <p:nvPr>
            <p:ph idx="1"/>
          </p:nvPr>
        </p:nvSpPr>
        <p:spPr>
          <a:xfrm>
            <a:off x="2153975" y="2210711"/>
            <a:ext cx="9613861" cy="3702647"/>
          </a:xfrm>
        </p:spPr>
        <p:txBody>
          <a:bodyPr/>
          <a:lstStyle/>
          <a:p>
            <a:pPr marL="0" indent="0">
              <a:buNone/>
            </a:pPr>
            <a:endParaRPr lang="en-US" dirty="0"/>
          </a:p>
          <a:p>
            <a:pPr marL="0" indent="0">
              <a:buNone/>
            </a:pPr>
            <a:r>
              <a:rPr lang="en-US" dirty="0"/>
              <a:t>Advent Review, and Sabbath Herald, vol. 23 February 9, 1864, page 83 paragraph 18 </a:t>
            </a:r>
            <a:br>
              <a:rPr lang="en-US" dirty="0"/>
            </a:br>
            <a:endParaRPr lang="en-US" dirty="0"/>
          </a:p>
          <a:p>
            <a:pPr marL="0" indent="0">
              <a:buNone/>
            </a:pPr>
            <a:r>
              <a:rPr lang="en-US" dirty="0"/>
              <a:t>4</a:t>
            </a:r>
            <a:r>
              <a:rPr lang="en-US" i="1" dirty="0"/>
              <a:t>th Trumpet</a:t>
            </a:r>
            <a:r>
              <a:rPr lang="en-US" dirty="0"/>
              <a:t>—The extinction of the Western Empire, under Odoacer, a. d. 476.</a:t>
            </a:r>
            <a:endParaRPr lang="es-US" dirty="0"/>
          </a:p>
        </p:txBody>
      </p:sp>
    </p:spTree>
    <p:extLst>
      <p:ext uri="{BB962C8B-B14F-4D97-AF65-F5344CB8AC3E}">
        <p14:creationId xmlns:p14="http://schemas.microsoft.com/office/powerpoint/2010/main" val="421058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E6BE-D802-6552-515D-E345053314F9}"/>
              </a:ext>
            </a:extLst>
          </p:cNvPr>
          <p:cNvSpPr>
            <a:spLocks noGrp="1"/>
          </p:cNvSpPr>
          <p:nvPr>
            <p:ph type="title"/>
          </p:nvPr>
        </p:nvSpPr>
        <p:spPr/>
        <p:txBody>
          <a:bodyPr>
            <a:normAutofit/>
          </a:bodyPr>
          <a:lstStyle/>
          <a:p>
            <a:r>
              <a:rPr lang="en-US" sz="3200" b="1" dirty="0"/>
              <a:t>Daniel and The Revelation, p. 463.2 (Uriah Smith) </a:t>
            </a:r>
            <a:r>
              <a:rPr lang="es-US" sz="3200" b="1" dirty="0"/>
              <a:t>1897</a:t>
            </a:r>
            <a:br>
              <a:rPr lang="es-US" sz="3200" b="1" dirty="0"/>
            </a:br>
            <a:r>
              <a:rPr lang="es-MX" sz="3200" b="1" dirty="0"/>
              <a:t>Daniel y el Apocalipsis, p. 463.2 (Urías Smith) 1897</a:t>
            </a:r>
            <a:endParaRPr lang="es-US" sz="3200" b="1" dirty="0"/>
          </a:p>
        </p:txBody>
      </p:sp>
      <p:sp>
        <p:nvSpPr>
          <p:cNvPr id="3" name="Content Placeholder 2">
            <a:extLst>
              <a:ext uri="{FF2B5EF4-FFF2-40B4-BE49-F238E27FC236}">
                <a16:creationId xmlns:a16="http://schemas.microsoft.com/office/drawing/2014/main" id="{8FD06DBE-2276-FAD7-FDC4-2989228C149A}"/>
              </a:ext>
            </a:extLst>
          </p:cNvPr>
          <p:cNvSpPr>
            <a:spLocks noGrp="1"/>
          </p:cNvSpPr>
          <p:nvPr>
            <p:ph idx="1"/>
          </p:nvPr>
        </p:nvSpPr>
        <p:spPr>
          <a:xfrm>
            <a:off x="800100" y="2161725"/>
            <a:ext cx="10951406" cy="3702647"/>
          </a:xfrm>
        </p:spPr>
        <p:txBody>
          <a:bodyPr>
            <a:noAutofit/>
          </a:bodyPr>
          <a:lstStyle/>
          <a:p>
            <a:pPr marL="0" indent="0">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Theodoric, the Ostrogoth, on destroying the </a:t>
            </a:r>
            <a:r>
              <a:rPr lang="en-US" sz="2200" kern="100" dirty="0" err="1">
                <a:effectLst/>
                <a:latin typeface="Calibri" panose="020F0502020204030204" pitchFamily="34" charset="0"/>
                <a:ea typeface="Calibri" panose="020F0502020204030204" pitchFamily="34" charset="0"/>
                <a:cs typeface="Times New Roman" panose="02020603050405020304" pitchFamily="18" charset="0"/>
              </a:rPr>
              <a:t>Heruli</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and their kingdom at Rome and Ravenna, ruled in Italy from A. D. 493 to 526 as an independent sovereign; and on Belisarius’s and Narses’s conquest of Italy from the Ostrogoths (a conquest preceded by wars and desolations in which Italy, and above all its seven-hilled city, were for a time almost made desert), the Roman senate was dissolved, the consulship abrogated. Moreover, as regards the barbaric princes of the Western provinces, their independence of the Roman imperial power became now more distinctly averred and understood. After above a century and a half of calamities unexampled almost, as Dr. Robertson most truly represents it, in the history of nations, the statement of Jerome, — a statement couched under the very Apocalyptic figure of the text, but prematurely pronounced on the first taking of Rome by Alaric, — might be considered as at length accomplished: ‘</a:t>
            </a:r>
            <a:r>
              <a:rPr lang="en-US" sz="2200" kern="100" dirty="0" err="1">
                <a:effectLst/>
                <a:latin typeface="Calibri" panose="020F0502020204030204" pitchFamily="34" charset="0"/>
                <a:ea typeface="Calibri" panose="020F0502020204030204" pitchFamily="34" charset="0"/>
                <a:cs typeface="Times New Roman" panose="02020603050405020304" pitchFamily="18" charset="0"/>
              </a:rPr>
              <a:t>Clarissimum</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kern="100" dirty="0" err="1">
                <a:effectLst/>
                <a:latin typeface="Calibri" panose="020F0502020204030204" pitchFamily="34" charset="0"/>
                <a:ea typeface="Calibri" panose="020F0502020204030204" pitchFamily="34" charset="0"/>
                <a:cs typeface="Times New Roman" panose="02020603050405020304" pitchFamily="18" charset="0"/>
              </a:rPr>
              <a:t>terrarum</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i="1" kern="100" dirty="0">
                <a:effectLst/>
                <a:latin typeface="Calibri" panose="020F0502020204030204" pitchFamily="34" charset="0"/>
                <a:ea typeface="Calibri" panose="020F0502020204030204" pitchFamily="34" charset="0"/>
                <a:cs typeface="Times New Roman" panose="02020603050405020304" pitchFamily="18" charset="0"/>
              </a:rPr>
              <a:t>lumen</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kern="100" dirty="0" err="1">
                <a:effectLst/>
                <a:latin typeface="Calibri" panose="020F0502020204030204" pitchFamily="34" charset="0"/>
                <a:ea typeface="Calibri" panose="020F0502020204030204" pitchFamily="34" charset="0"/>
                <a:cs typeface="Times New Roman" panose="02020603050405020304" pitchFamily="18" charset="0"/>
              </a:rPr>
              <a:t>extinctum</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kern="100" dirty="0" err="1">
                <a:effectLst/>
                <a:latin typeface="Calibri" panose="020F0502020204030204" pitchFamily="34" charset="0"/>
                <a:ea typeface="Calibri" panose="020F0502020204030204" pitchFamily="34" charset="0"/>
                <a:cs typeface="Times New Roman" panose="02020603050405020304" pitchFamily="18" charset="0"/>
              </a:rPr>
              <a:t>est</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‘The world’s glorious </a:t>
            </a:r>
            <a:r>
              <a:rPr lang="en-US" sz="2200" i="1" kern="100" dirty="0">
                <a:effectLst/>
                <a:latin typeface="Calibri" panose="020F0502020204030204" pitchFamily="34" charset="0"/>
                <a:ea typeface="Calibri" panose="020F0502020204030204" pitchFamily="34" charset="0"/>
                <a:cs typeface="Times New Roman" panose="02020603050405020304" pitchFamily="18" charset="0"/>
              </a:rPr>
              <a:t>sun</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has been extinguished;’ and that, too, which our own poet has expressed, still under the same beautifully appropriate Apocalyptic imagery, —Daniel and The Revelation, p. 467.1 (Uriah Smith)</a:t>
            </a:r>
            <a:endParaRPr lang="es-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US" sz="2200" dirty="0"/>
          </a:p>
        </p:txBody>
      </p:sp>
    </p:spTree>
    <p:extLst>
      <p:ext uri="{BB962C8B-B14F-4D97-AF65-F5344CB8AC3E}">
        <p14:creationId xmlns:p14="http://schemas.microsoft.com/office/powerpoint/2010/main" val="552733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E6BE-D802-6552-515D-E345053314F9}"/>
              </a:ext>
            </a:extLst>
          </p:cNvPr>
          <p:cNvSpPr>
            <a:spLocks noGrp="1"/>
          </p:cNvSpPr>
          <p:nvPr>
            <p:ph type="title"/>
          </p:nvPr>
        </p:nvSpPr>
        <p:spPr/>
        <p:txBody>
          <a:bodyPr>
            <a:normAutofit/>
          </a:bodyPr>
          <a:lstStyle/>
          <a:p>
            <a:r>
              <a:rPr lang="en-US" sz="3200" b="1" dirty="0"/>
              <a:t>Daniel and The Revelation, p. 463.2 (Uriah Smith) </a:t>
            </a:r>
            <a:r>
              <a:rPr lang="es-US" sz="3200" b="1" dirty="0"/>
              <a:t>1897</a:t>
            </a:r>
            <a:br>
              <a:rPr lang="es-US" sz="3200" b="1" dirty="0"/>
            </a:br>
            <a:r>
              <a:rPr lang="es-MX" sz="3200" b="1" dirty="0"/>
              <a:t>Daniel y el Apocalipsis, p. 463.2 (Urías Smith) 1897</a:t>
            </a:r>
            <a:endParaRPr lang="es-US" sz="3200" b="1" dirty="0"/>
          </a:p>
        </p:txBody>
      </p:sp>
      <p:sp>
        <p:nvSpPr>
          <p:cNvPr id="3" name="Content Placeholder 2">
            <a:extLst>
              <a:ext uri="{FF2B5EF4-FFF2-40B4-BE49-F238E27FC236}">
                <a16:creationId xmlns:a16="http://schemas.microsoft.com/office/drawing/2014/main" id="{8FD06DBE-2276-FAD7-FDC4-2989228C149A}"/>
              </a:ext>
            </a:extLst>
          </p:cNvPr>
          <p:cNvSpPr>
            <a:spLocks noGrp="1"/>
          </p:cNvSpPr>
          <p:nvPr>
            <p:ph idx="1"/>
          </p:nvPr>
        </p:nvSpPr>
        <p:spPr>
          <a:xfrm>
            <a:off x="979714" y="2161725"/>
            <a:ext cx="10771791" cy="4696275"/>
          </a:xfrm>
        </p:spPr>
        <p:txBody>
          <a:bodyPr>
            <a:noAutofit/>
          </a:bodyPr>
          <a:lstStyle/>
          <a:p>
            <a:pPr marL="0" indent="0">
              <a:buNone/>
            </a:pPr>
            <a:r>
              <a:rPr lang="es-MX" sz="2200" kern="100" dirty="0">
                <a:effectLst/>
                <a:latin typeface="Calibri" panose="020F0502020204030204" pitchFamily="34" charset="0"/>
                <a:ea typeface="Calibri" panose="020F0502020204030204" pitchFamily="34" charset="0"/>
                <a:cs typeface="Times New Roman" panose="02020603050405020304" pitchFamily="18" charset="0"/>
              </a:rPr>
              <a:t>Teodorico, el ostrogodo, al destruir a los hérulos y su reino en Roma y Rávena, gobernó en Italia desde el 493 hasta el 526 d.C. como soberano independiente; y en la conquista de Italia por Belisario y Narsés a los ostrogodos (una conquista precedida por guerras y desolaciones en las que Italia, y sobre todo su ciudad de siete colinas, fueron durante un tiempo casi desiertas), el senado romano fue disuelto, el consulado abrogado. Además, en lo que respecta a los príncipes bárbaros de las provincias occidentales, su independencia del poder imperial romano se hizo ahora más claramente afirmada y comprendida. Después de más de un siglo y medio de calamidades casi sin precedentes, como el Dr. Robertson lo representa más verdaderamente, en la historia de las naciones, la declaración de Jerónimo, una declaración expresada bajo la figura muy apocalíptica del texto, pero pronunciada prematuramente en la primera toma de Roma por Alarico, podría considerarse como finalmente lograda:  '</a:t>
            </a:r>
            <a:r>
              <a:rPr lang="es-MX" sz="2200" kern="100" dirty="0" err="1">
                <a:effectLst/>
                <a:latin typeface="Calibri" panose="020F0502020204030204" pitchFamily="34" charset="0"/>
                <a:ea typeface="Calibri" panose="020F0502020204030204" pitchFamily="34" charset="0"/>
                <a:cs typeface="Times New Roman" panose="02020603050405020304" pitchFamily="18" charset="0"/>
              </a:rPr>
              <a:t>Clarissimum</a:t>
            </a:r>
            <a:r>
              <a:rPr lang="es-MX"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s-MX" sz="2200" kern="100" dirty="0" err="1">
                <a:effectLst/>
                <a:latin typeface="Calibri" panose="020F0502020204030204" pitchFamily="34" charset="0"/>
                <a:ea typeface="Calibri" panose="020F0502020204030204" pitchFamily="34" charset="0"/>
                <a:cs typeface="Times New Roman" panose="02020603050405020304" pitchFamily="18" charset="0"/>
              </a:rPr>
              <a:t>terrarum</a:t>
            </a:r>
            <a:r>
              <a:rPr lang="es-MX" sz="2200" kern="100" dirty="0">
                <a:effectLst/>
                <a:latin typeface="Calibri" panose="020F0502020204030204" pitchFamily="34" charset="0"/>
                <a:ea typeface="Calibri" panose="020F0502020204030204" pitchFamily="34" charset="0"/>
                <a:cs typeface="Times New Roman" panose="02020603050405020304" pitchFamily="18" charset="0"/>
              </a:rPr>
              <a:t> lumen </a:t>
            </a:r>
            <a:r>
              <a:rPr lang="es-MX" sz="2200" kern="100" dirty="0" err="1">
                <a:effectLst/>
                <a:latin typeface="Calibri" panose="020F0502020204030204" pitchFamily="34" charset="0"/>
                <a:ea typeface="Calibri" panose="020F0502020204030204" pitchFamily="34" charset="0"/>
                <a:cs typeface="Times New Roman" panose="02020603050405020304" pitchFamily="18" charset="0"/>
              </a:rPr>
              <a:t>extinctum</a:t>
            </a:r>
            <a:r>
              <a:rPr lang="es-MX"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s-MX" sz="2200" kern="100" dirty="0" err="1">
                <a:effectLst/>
                <a:latin typeface="Calibri" panose="020F0502020204030204" pitchFamily="34" charset="0"/>
                <a:ea typeface="Calibri" panose="020F0502020204030204" pitchFamily="34" charset="0"/>
                <a:cs typeface="Times New Roman" panose="02020603050405020304" pitchFamily="18" charset="0"/>
              </a:rPr>
              <a:t>est</a:t>
            </a:r>
            <a:r>
              <a:rPr lang="es-MX" sz="2200" kern="100" dirty="0">
                <a:effectLst/>
                <a:latin typeface="Calibri" panose="020F0502020204030204" pitchFamily="34" charset="0"/>
                <a:ea typeface="Calibri" panose="020F0502020204030204" pitchFamily="34" charset="0"/>
                <a:cs typeface="Times New Roman" panose="02020603050405020304" pitchFamily="18" charset="0"/>
              </a:rPr>
              <a:t>', 'El glorioso sol del mundo se ha extinguido'; y eso, también, que nuestro propio poeta ha expresado, todavía bajo las mismas imágenes apocalípticas bellamente apropiadas, —Daniel y el Apocalipsis, p. 467.1 (</a:t>
            </a:r>
            <a:r>
              <a:rPr lang="es-MX" sz="2200" kern="100" dirty="0" err="1">
                <a:effectLst/>
                <a:latin typeface="Calibri" panose="020F0502020204030204" pitchFamily="34" charset="0"/>
                <a:ea typeface="Calibri" panose="020F0502020204030204" pitchFamily="34" charset="0"/>
                <a:cs typeface="Times New Roman" panose="02020603050405020304" pitchFamily="18" charset="0"/>
              </a:rPr>
              <a:t>Uriah</a:t>
            </a:r>
            <a:r>
              <a:rPr lang="es-MX" sz="2200" kern="100" dirty="0">
                <a:effectLst/>
                <a:latin typeface="Calibri" panose="020F0502020204030204" pitchFamily="34" charset="0"/>
                <a:ea typeface="Calibri" panose="020F0502020204030204" pitchFamily="34" charset="0"/>
                <a:cs typeface="Times New Roman" panose="02020603050405020304" pitchFamily="18" charset="0"/>
              </a:rPr>
              <a:t> Smith)
</a:t>
            </a:r>
            <a:endParaRPr lang="es-US" sz="2200" dirty="0"/>
          </a:p>
        </p:txBody>
      </p:sp>
    </p:spTree>
    <p:extLst>
      <p:ext uri="{BB962C8B-B14F-4D97-AF65-F5344CB8AC3E}">
        <p14:creationId xmlns:p14="http://schemas.microsoft.com/office/powerpoint/2010/main" val="2704326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1C55-B9A2-95E9-C7C7-7E3F0A5DB93F}"/>
              </a:ext>
            </a:extLst>
          </p:cNvPr>
          <p:cNvSpPr>
            <a:spLocks noGrp="1"/>
          </p:cNvSpPr>
          <p:nvPr>
            <p:ph type="title"/>
          </p:nvPr>
        </p:nvSpPr>
        <p:spPr/>
        <p:txBody>
          <a:bodyPr>
            <a:normAutofit/>
          </a:bodyPr>
          <a:lstStyle/>
          <a:p>
            <a:r>
              <a:rPr lang="en-US" sz="2800" b="1" dirty="0"/>
              <a:t>The Great Nations of Today, p. 47 (Alonzo </a:t>
            </a:r>
            <a:r>
              <a:rPr lang="en-US" sz="2800" b="1" dirty="0" err="1"/>
              <a:t>Trevier</a:t>
            </a:r>
            <a:r>
              <a:rPr lang="en-US" sz="2800" b="1" dirty="0"/>
              <a:t> Jones) </a:t>
            </a:r>
            <a:r>
              <a:rPr lang="es-US" sz="2800" b="1" dirty="0"/>
              <a:t>1901</a:t>
            </a:r>
            <a:br>
              <a:rPr lang="es-US" sz="2800" b="1" dirty="0"/>
            </a:br>
            <a:r>
              <a:rPr lang="es-MX" sz="2800" b="1" dirty="0"/>
              <a:t>Las grandes naciones de hoy, p. 47 (Alonzo </a:t>
            </a:r>
            <a:r>
              <a:rPr lang="es-MX" sz="2800" b="1" dirty="0" err="1"/>
              <a:t>Trevier</a:t>
            </a:r>
            <a:r>
              <a:rPr lang="es-MX" sz="2800" b="1" dirty="0"/>
              <a:t> Jones) 1901</a:t>
            </a:r>
            <a:endParaRPr lang="es-US" sz="2800" b="1" dirty="0"/>
          </a:p>
        </p:txBody>
      </p:sp>
      <p:sp>
        <p:nvSpPr>
          <p:cNvPr id="3" name="Content Placeholder 2">
            <a:extLst>
              <a:ext uri="{FF2B5EF4-FFF2-40B4-BE49-F238E27FC236}">
                <a16:creationId xmlns:a16="http://schemas.microsoft.com/office/drawing/2014/main" id="{E454364E-61BD-DC0F-8517-64ED20DADE60}"/>
              </a:ext>
            </a:extLst>
          </p:cNvPr>
          <p:cNvSpPr>
            <a:spLocks noGrp="1"/>
          </p:cNvSpPr>
          <p:nvPr>
            <p:ph idx="1"/>
          </p:nvPr>
        </p:nvSpPr>
        <p:spPr>
          <a:xfrm>
            <a:off x="2137644" y="2161725"/>
            <a:ext cx="9613861" cy="4467675"/>
          </a:xfrm>
        </p:spPr>
        <p:txBody>
          <a:bodyPr>
            <a:normAutofit fontScale="92500" lnSpcReduction="20000"/>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events of the First, Second, and Third Trumpets had brought the Western Empire to the brink of annihilation; and the Fourth Trumpet accomplishes its utter extinction. GNT 47.1</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Thus by the very words of the standard history itself. we are introduced to the great thought of the Fourth Trumpet; and by this to that other name—Odoacer—which in the destruction of the Roman Empire must forever stand conspicuous with those of Alaric, Genseric, and Attila. GNT 47.5</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s-MX" sz="2400" dirty="0">
                <a:effectLst/>
                <a:latin typeface="Calibri" panose="020F0502020204030204" pitchFamily="34" charset="0"/>
                <a:ea typeface="Calibri" panose="020F0502020204030204" pitchFamily="34" charset="0"/>
                <a:cs typeface="Times New Roman" panose="02020603050405020304" pitchFamily="18" charset="0"/>
              </a:rPr>
              <a:t>Los acontecimientos de la Primera, Segunda y Tercera Trompetas habían llevado al Imperio Occidental al borde de la aniquilación; y la Cuarta Trompeta logra su completa extinción. GNT 47.1
Por lo tanto, por las mismas palabras de la historia estándar misma. se nos presenta el gran pensamiento de la Cuarta Trompeta; y por esto a ese otro nombre, Odoacro, que en la destrucción del Imperio Romano debe brillar para siempre con los de Alarico, Genserico y Atila. GNT 47.5</a:t>
            </a:r>
            <a:endParaRPr lang="es-US" sz="2400" dirty="0"/>
          </a:p>
        </p:txBody>
      </p:sp>
    </p:spTree>
    <p:extLst>
      <p:ext uri="{BB962C8B-B14F-4D97-AF65-F5344CB8AC3E}">
        <p14:creationId xmlns:p14="http://schemas.microsoft.com/office/powerpoint/2010/main" val="2013317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1C55-B9A2-95E9-C7C7-7E3F0A5DB93F}"/>
              </a:ext>
            </a:extLst>
          </p:cNvPr>
          <p:cNvSpPr>
            <a:spLocks noGrp="1"/>
          </p:cNvSpPr>
          <p:nvPr>
            <p:ph type="title"/>
          </p:nvPr>
        </p:nvSpPr>
        <p:spPr/>
        <p:txBody>
          <a:bodyPr>
            <a:normAutofit/>
          </a:bodyPr>
          <a:lstStyle/>
          <a:p>
            <a:r>
              <a:rPr lang="en-US" sz="2800" b="1" dirty="0"/>
              <a:t>The Great Nations of Today, p. 48.2 (Alonzo </a:t>
            </a:r>
            <a:r>
              <a:rPr lang="en-US" sz="2800" b="1" dirty="0" err="1"/>
              <a:t>Trevier</a:t>
            </a:r>
            <a:r>
              <a:rPr lang="en-US" sz="2800" b="1" dirty="0"/>
              <a:t> Jones) </a:t>
            </a:r>
            <a:r>
              <a:rPr lang="es-US" sz="2800" b="1" dirty="0"/>
              <a:t>1901</a:t>
            </a:r>
            <a:br>
              <a:rPr lang="es-US" sz="2800" b="1" dirty="0"/>
            </a:br>
            <a:r>
              <a:rPr lang="es-MX" sz="2800" b="1" dirty="0"/>
              <a:t>Las grandes naciones de hoy, p. 48.2 (Alonzo </a:t>
            </a:r>
            <a:r>
              <a:rPr lang="es-MX" sz="2800" b="1" dirty="0" err="1"/>
              <a:t>Trevier</a:t>
            </a:r>
            <a:r>
              <a:rPr lang="es-MX" sz="2800" b="1" dirty="0"/>
              <a:t> Jones) 1901</a:t>
            </a:r>
            <a:endParaRPr lang="es-US" sz="2800" b="1" dirty="0"/>
          </a:p>
        </p:txBody>
      </p:sp>
      <p:sp>
        <p:nvSpPr>
          <p:cNvPr id="3" name="Content Placeholder 2">
            <a:extLst>
              <a:ext uri="{FF2B5EF4-FFF2-40B4-BE49-F238E27FC236}">
                <a16:creationId xmlns:a16="http://schemas.microsoft.com/office/drawing/2014/main" id="{E454364E-61BD-DC0F-8517-64ED20DADE60}"/>
              </a:ext>
            </a:extLst>
          </p:cNvPr>
          <p:cNvSpPr>
            <a:spLocks noGrp="1"/>
          </p:cNvSpPr>
          <p:nvPr>
            <p:ph idx="1"/>
          </p:nvPr>
        </p:nvSpPr>
        <p:spPr>
          <a:xfrm>
            <a:off x="947058" y="2161725"/>
            <a:ext cx="10804448" cy="3702647"/>
          </a:xfrm>
        </p:spPr>
        <p:txBody>
          <a:bodyPr>
            <a:noAutofit/>
          </a:bodyPr>
          <a:lstStyle/>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sun was smitten.” “Extinction of the Western Empire A. D. 476 or 479,” is the title of paragraph thirty-one of Chap. XXXVI, of the “Decline and Fall of the Roman Empire.” And the record is: “Royalty was familiar to the barbarians, and the submissive people of Italy were prepared to obey without a murmur the authority which he [Odoacer] should condescend to exercise as the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vicegerent</a:t>
            </a:r>
            <a:r>
              <a:rPr lang="en-US" sz="2000" dirty="0">
                <a:effectLst/>
                <a:latin typeface="Calibri" panose="020F0502020204030204" pitchFamily="34" charset="0"/>
                <a:ea typeface="Calibri" panose="020F0502020204030204" pitchFamily="34" charset="0"/>
                <a:cs typeface="Times New Roman" panose="02020603050405020304" pitchFamily="18" charset="0"/>
              </a:rPr>
              <a:t> of the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emperor of the West.</a:t>
            </a:r>
            <a:r>
              <a:rPr lang="en-US" sz="2000" dirty="0">
                <a:effectLst/>
                <a:latin typeface="Calibri" panose="020F0502020204030204" pitchFamily="34" charset="0"/>
                <a:ea typeface="Calibri" panose="020F0502020204030204" pitchFamily="34" charset="0"/>
                <a:cs typeface="Times New Roman" panose="02020603050405020304" pitchFamily="18" charset="0"/>
              </a:rPr>
              <a:t> The unfortunate Augustulus was made the instrument of his own disgrace; and he signified his resignation to the senate; and that assembly, in their last act of obedience to a Roman prince, still affected the spirit of freedom and the forms of the constitution. GNT 48.2</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s-MX" sz="2000" dirty="0">
                <a:latin typeface="Calibri" panose="020F0502020204030204" pitchFamily="34" charset="0"/>
                <a:ea typeface="Calibri" panose="020F0502020204030204" pitchFamily="34" charset="0"/>
                <a:cs typeface="Times New Roman" panose="02020603050405020304" pitchFamily="18" charset="0"/>
              </a:rPr>
              <a:t>“Herida del sol". "Extinción del Imperio Occidental 476 o 479 d.C.", es el título del párrafo treinta y uno del capítulo XXXVI, de la "Declive y caída del Imperio Romano". Y el registro es: "La realeza era familiar para los bárbaros, y el pueblo sumiso de Italia estaba preparado para obedecer sin un murmullo la autoridad que él [Odoacro] debería condescender a ejercer como vicegerente del emperador de Occidente. El desafortunado </a:t>
            </a:r>
            <a:r>
              <a:rPr lang="es-MX" sz="2000" dirty="0" err="1">
                <a:latin typeface="Calibri" panose="020F0502020204030204" pitchFamily="34" charset="0"/>
                <a:ea typeface="Calibri" panose="020F0502020204030204" pitchFamily="34" charset="0"/>
                <a:cs typeface="Times New Roman" panose="02020603050405020304" pitchFamily="18" charset="0"/>
              </a:rPr>
              <a:t>Augustulus</a:t>
            </a:r>
            <a:r>
              <a:rPr lang="es-MX" sz="2000" dirty="0">
                <a:latin typeface="Calibri" panose="020F0502020204030204" pitchFamily="34" charset="0"/>
                <a:ea typeface="Calibri" panose="020F0502020204030204" pitchFamily="34" charset="0"/>
                <a:cs typeface="Times New Roman" panose="02020603050405020304" pitchFamily="18" charset="0"/>
              </a:rPr>
              <a:t> se convirtió en el instrumento de su propia desgracia; y significó su renuncia al Senado; y esa asamblea, en su último acto de obediencia a un príncipe romano, todavía afectaba el espíritu de libertad y las formas de la constitución. GNT 48.2</a:t>
            </a:r>
            <a:endParaRPr lang="es-US" sz="2000" dirty="0"/>
          </a:p>
        </p:txBody>
      </p:sp>
    </p:spTree>
    <p:extLst>
      <p:ext uri="{BB962C8B-B14F-4D97-AF65-F5344CB8AC3E}">
        <p14:creationId xmlns:p14="http://schemas.microsoft.com/office/powerpoint/2010/main" val="1297529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C848-0272-602D-1671-45D998F78766}"/>
              </a:ext>
            </a:extLst>
          </p:cNvPr>
          <p:cNvSpPr>
            <a:spLocks noGrp="1"/>
          </p:cNvSpPr>
          <p:nvPr>
            <p:ph type="title"/>
          </p:nvPr>
        </p:nvSpPr>
        <p:spPr/>
        <p:txBody>
          <a:bodyPr>
            <a:noAutofit/>
          </a:bodyPr>
          <a:lstStyle/>
          <a:p>
            <a:r>
              <a:rPr lang="en-US" sz="2800" b="1" dirty="0"/>
              <a:t>The Great Nations of Today, p. 51.1 (Alonzo </a:t>
            </a:r>
            <a:r>
              <a:rPr lang="en-US" sz="2800" b="1" dirty="0" err="1"/>
              <a:t>Trevier</a:t>
            </a:r>
            <a:r>
              <a:rPr lang="en-US" sz="2800" b="1" dirty="0"/>
              <a:t> Jones) </a:t>
            </a:r>
            <a:r>
              <a:rPr lang="es-US" sz="2800" b="1" dirty="0"/>
              <a:t>1901</a:t>
            </a:r>
            <a:br>
              <a:rPr lang="es-US" sz="2800" b="1" dirty="0"/>
            </a:br>
            <a:r>
              <a:rPr lang="es-MX" sz="2800" b="1" dirty="0"/>
              <a:t>Las grandes naciones de hoy, p. 51.1 (Alonzo </a:t>
            </a:r>
            <a:r>
              <a:rPr lang="es-MX" sz="2800" b="1" dirty="0" err="1"/>
              <a:t>Trevier</a:t>
            </a:r>
            <a:r>
              <a:rPr lang="es-MX" sz="2800" b="1" dirty="0"/>
              <a:t> Jones) 1901</a:t>
            </a:r>
            <a:endParaRPr lang="es-US" sz="2800" dirty="0"/>
          </a:p>
        </p:txBody>
      </p:sp>
      <p:sp>
        <p:nvSpPr>
          <p:cNvPr id="3" name="Content Placeholder 2">
            <a:extLst>
              <a:ext uri="{FF2B5EF4-FFF2-40B4-BE49-F238E27FC236}">
                <a16:creationId xmlns:a16="http://schemas.microsoft.com/office/drawing/2014/main" id="{9D4AF9A8-4324-3AAB-9770-932F6B99436A}"/>
              </a:ext>
            </a:extLst>
          </p:cNvPr>
          <p:cNvSpPr>
            <a:spLocks noGrp="1"/>
          </p:cNvSpPr>
          <p:nvPr>
            <p:ph idx="1"/>
          </p:nvPr>
        </p:nvSpPr>
        <p:spPr>
          <a:xfrm>
            <a:off x="1714500" y="2161725"/>
            <a:ext cx="10037005" cy="3702647"/>
          </a:xfrm>
        </p:spPr>
        <p:txBody>
          <a:bodyPr>
            <a:no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“Neither, at last, was the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whole</a:t>
            </a:r>
            <a:r>
              <a:rPr lang="en-US" sz="2400" dirty="0">
                <a:effectLst/>
                <a:latin typeface="Calibri" panose="020F0502020204030204" pitchFamily="34" charset="0"/>
                <a:ea typeface="Calibri" panose="020F0502020204030204" pitchFamily="34" charset="0"/>
                <a:cs typeface="Times New Roman" panose="02020603050405020304" pitchFamily="18" charset="0"/>
              </a:rPr>
              <a:t> sun smitten, but ‘the third part.’ “But though Rome itself, as an imperial city, ceased to exercise a sovereignty over any nation, yet the imperial ensigns, with the sacred ornaments of the throne and palace, were transferred to Constantinople, where Zeno reigned under the title of sole emperor. The military acclamations of the confederates of Italy saluted Odoacer with the title of king. GNT 51.1</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MX" sz="2400" dirty="0">
                <a:latin typeface="Calibri" panose="020F0502020204030204" pitchFamily="34" charset="0"/>
                <a:ea typeface="Calibri" panose="020F0502020204030204" pitchFamily="34" charset="0"/>
                <a:cs typeface="Times New Roman" panose="02020603050405020304" pitchFamily="18" charset="0"/>
              </a:rPr>
              <a:t>"Tampoco, al fin, fue golpeado todo el sol, sino 'la tercera parte'. "Pero aunque Roma misma, como ciudad imperial, dejó de ejercer una soberanía sobre cualquier nación, sin embargo, las insignias imperiales, con los ornamentos sagrados del trono y el palacio, fueron transferidas a Constantinopla, donde Zenón reinó bajo el título de único emperador. Las aclamaciones militares de los confederados de Italia saludaron a Odoacro con el título de rey. GNT 51.1
</a:t>
            </a:r>
            <a:endParaRPr lang="es-US" sz="2400" dirty="0"/>
          </a:p>
        </p:txBody>
      </p:sp>
    </p:spTree>
    <p:extLst>
      <p:ext uri="{BB962C8B-B14F-4D97-AF65-F5344CB8AC3E}">
        <p14:creationId xmlns:p14="http://schemas.microsoft.com/office/powerpoint/2010/main" val="476110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CD55-CCC0-0058-9776-346FC3C55196}"/>
              </a:ext>
            </a:extLst>
          </p:cNvPr>
          <p:cNvSpPr>
            <a:spLocks noGrp="1"/>
          </p:cNvSpPr>
          <p:nvPr>
            <p:ph type="title"/>
          </p:nvPr>
        </p:nvSpPr>
        <p:spPr/>
        <p:txBody>
          <a:bodyPr>
            <a:normAutofit/>
          </a:bodyPr>
          <a:lstStyle/>
          <a:p>
            <a:r>
              <a:rPr lang="en-US" sz="2800" b="1" dirty="0"/>
              <a:t>The Great Nations of Today, p. 54.1 (Alonzo </a:t>
            </a:r>
            <a:r>
              <a:rPr lang="en-US" sz="2800" b="1" dirty="0" err="1"/>
              <a:t>Trevier</a:t>
            </a:r>
            <a:r>
              <a:rPr lang="en-US" sz="2800" b="1" dirty="0"/>
              <a:t> Jones) </a:t>
            </a:r>
            <a:r>
              <a:rPr lang="es-US" sz="2800" b="1" dirty="0"/>
              <a:t>1901</a:t>
            </a:r>
            <a:br>
              <a:rPr lang="es-US" sz="2800" b="1" dirty="0"/>
            </a:br>
            <a:r>
              <a:rPr lang="es-MX" sz="2800" b="1" dirty="0"/>
              <a:t>Las grandes naciones de hoy, p. 54.1 (Alonzo </a:t>
            </a:r>
            <a:r>
              <a:rPr lang="es-MX" sz="2800" b="1" dirty="0" err="1"/>
              <a:t>Trevier</a:t>
            </a:r>
            <a:r>
              <a:rPr lang="es-MX" sz="2800" b="1" dirty="0"/>
              <a:t> Jones) 1901</a:t>
            </a:r>
            <a:endParaRPr lang="es-US" sz="2800" dirty="0"/>
          </a:p>
        </p:txBody>
      </p:sp>
      <p:sp>
        <p:nvSpPr>
          <p:cNvPr id="3" name="Content Placeholder 2">
            <a:extLst>
              <a:ext uri="{FF2B5EF4-FFF2-40B4-BE49-F238E27FC236}">
                <a16:creationId xmlns:a16="http://schemas.microsoft.com/office/drawing/2014/main" id="{DEE5DF69-CFAE-B62B-1194-F7EECABB1BC9}"/>
              </a:ext>
            </a:extLst>
          </p:cNvPr>
          <p:cNvSpPr>
            <a:spLocks noGrp="1"/>
          </p:cNvSpPr>
          <p:nvPr>
            <p:ph idx="1"/>
          </p:nvPr>
        </p:nvSpPr>
        <p:spPr>
          <a:xfrm>
            <a:off x="865414" y="2161725"/>
            <a:ext cx="10886092" cy="3702647"/>
          </a:xfrm>
        </p:spPr>
        <p:txBody>
          <a:bodyPr>
            <a:noAutofit/>
          </a:bodyPr>
          <a:lstStyle/>
          <a:p>
            <a:pPr marL="0" indent="0">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But, as more appropriately pertaining to other prophecies, the defense of the worship of images first brought the spiritual and temporal powers of the pope and of the emperor into violent collision; and, by conferring on the pope all authority over the churches, Justinian laid his helping hand to the promotion of the papal supremacy, which afterward assumed the power of creating monarchs. In the year of our Lord 800, the pope conferred on Charlemagne the title of Emperor of the Romans.”—</a:t>
            </a:r>
            <a:r>
              <a:rPr lang="en-US" sz="2000" i="1" kern="100" dirty="0">
                <a:effectLst/>
                <a:latin typeface="Calibri" panose="020F0502020204030204" pitchFamily="34" charset="0"/>
                <a:ea typeface="Calibri" panose="020F0502020204030204" pitchFamily="34" charset="0"/>
                <a:cs typeface="Times New Roman" panose="02020603050405020304" pitchFamily="18" charset="0"/>
              </a:rPr>
              <a:t>Keith.</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That title was again transferred from the king of France to the king of Germany. And by the Emperor Francis the Second even this fiction was finally and forever renounced, Aug. 6, 1806. GNT 54.1</a:t>
            </a:r>
            <a:endParaRPr lang="es-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US" sz="1000" dirty="0"/>
          </a:p>
          <a:p>
            <a:pPr marL="0" indent="0">
              <a:buNone/>
            </a:pPr>
            <a:r>
              <a:rPr lang="es-MX" sz="2000" kern="100" dirty="0">
                <a:latin typeface="Calibri" panose="020F0502020204030204" pitchFamily="34" charset="0"/>
                <a:ea typeface="Calibri" panose="020F0502020204030204" pitchFamily="34" charset="0"/>
                <a:cs typeface="Times New Roman" panose="02020603050405020304" pitchFamily="18" charset="0"/>
              </a:rPr>
              <a:t>Pero, como corresponde más apropiadamente a otras profecías, la defensa de la adoración de imágenes primero llevó los poderes espirituales y temporales del Papa y del emperador a una colisión violenta; y, al conferir al Papa toda autoridad sobre las iglesias, Justiniano puso su mano amiga a la promoción de la supremacía papal, que luego asumió el poder de crear monarcas. En el año de nuestro Señor 800, el Papa confirió a Carlomagno el título de Emperador de los Romanos". —Keith. Ese título fue transferido nuevamente del rey de Francia al rey de Alemania. Y por el emperador Francisco II, incluso esta ficción fue finalmente y para siempre renunciada, el 6 de agosto de 1806. GNT 54.1
</a:t>
            </a:r>
            <a:endParaRPr lang="es-US" sz="2000" dirty="0"/>
          </a:p>
        </p:txBody>
      </p:sp>
    </p:spTree>
    <p:extLst>
      <p:ext uri="{BB962C8B-B14F-4D97-AF65-F5344CB8AC3E}">
        <p14:creationId xmlns:p14="http://schemas.microsoft.com/office/powerpoint/2010/main" val="2098937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7B46-269F-E421-5FBF-A47A01AE5052}"/>
              </a:ext>
            </a:extLst>
          </p:cNvPr>
          <p:cNvSpPr>
            <a:spLocks noGrp="1"/>
          </p:cNvSpPr>
          <p:nvPr>
            <p:ph type="title"/>
          </p:nvPr>
        </p:nvSpPr>
        <p:spPr/>
        <p:txBody>
          <a:bodyPr/>
          <a:lstStyle/>
          <a:p>
            <a:pPr algn="r"/>
            <a:r>
              <a:rPr lang="es-US" dirty="0">
                <a:solidFill>
                  <a:srgbClr val="000000"/>
                </a:solidFill>
                <a:latin typeface="Segoe UI" panose="020B0502040204020203" pitchFamily="34" charset="0"/>
              </a:rPr>
              <a:t>Daniel 2:21 </a:t>
            </a:r>
            <a:endParaRPr lang="es-US" dirty="0"/>
          </a:p>
        </p:txBody>
      </p:sp>
      <p:sp>
        <p:nvSpPr>
          <p:cNvPr id="3" name="Content Placeholder 2">
            <a:extLst>
              <a:ext uri="{FF2B5EF4-FFF2-40B4-BE49-F238E27FC236}">
                <a16:creationId xmlns:a16="http://schemas.microsoft.com/office/drawing/2014/main" id="{C72E0A19-CC7E-FBCD-358D-733B5C416205}"/>
              </a:ext>
            </a:extLst>
          </p:cNvPr>
          <p:cNvSpPr>
            <a:spLocks noGrp="1"/>
          </p:cNvSpPr>
          <p:nvPr>
            <p:ph idx="1"/>
          </p:nvPr>
        </p:nvSpPr>
        <p:spPr>
          <a:xfrm>
            <a:off x="6792686" y="2161725"/>
            <a:ext cx="4958819" cy="3702647"/>
          </a:xfrm>
        </p:spPr>
        <p:txBody>
          <a:bodyPr>
            <a:noAutofit/>
          </a:bodyPr>
          <a:lstStyle/>
          <a:p>
            <a:pPr marL="0" indent="0" algn="r">
              <a:buNone/>
            </a:pPr>
            <a:r>
              <a:rPr lang="es-US" sz="2400" b="0" i="0" u="none" strike="noStrike" baseline="0" dirty="0">
                <a:solidFill>
                  <a:srgbClr val="000000"/>
                </a:solidFill>
                <a:latin typeface="Segoe UI" panose="020B0502040204020203" pitchFamily="34" charset="0"/>
              </a:rPr>
              <a:t>Y él es el que muda los tiempos, y las oportunidades: quita </a:t>
            </a:r>
            <a:r>
              <a:rPr lang="es-US" sz="2400" b="1" i="0" u="sng" strike="noStrike" baseline="0" dirty="0">
                <a:solidFill>
                  <a:srgbClr val="000000"/>
                </a:solidFill>
                <a:latin typeface="Segoe UI" panose="020B0502040204020203" pitchFamily="34" charset="0"/>
              </a:rPr>
              <a:t>reyes</a:t>
            </a:r>
            <a:r>
              <a:rPr lang="es-US" sz="2400" b="0" i="0" u="none" strike="noStrike" baseline="0" dirty="0">
                <a:solidFill>
                  <a:srgbClr val="000000"/>
                </a:solidFill>
                <a:latin typeface="Segoe UI" panose="020B0502040204020203" pitchFamily="34" charset="0"/>
              </a:rPr>
              <a:t>, y </a:t>
            </a:r>
            <a:r>
              <a:rPr lang="es-US" sz="2400" b="1" i="0" u="sng" strike="noStrike" baseline="0" dirty="0">
                <a:solidFill>
                  <a:srgbClr val="000000"/>
                </a:solidFill>
                <a:latin typeface="Segoe UI" panose="020B0502040204020203" pitchFamily="34" charset="0"/>
              </a:rPr>
              <a:t>pone</a:t>
            </a:r>
            <a:r>
              <a:rPr lang="es-US" sz="2400" b="0" i="0" u="none" strike="noStrike" baseline="0" dirty="0">
                <a:solidFill>
                  <a:srgbClr val="000000"/>
                </a:solidFill>
                <a:latin typeface="Segoe UI" panose="020B0502040204020203" pitchFamily="34" charset="0"/>
              </a:rPr>
              <a:t> </a:t>
            </a:r>
            <a:r>
              <a:rPr lang="es-US" sz="2400" b="1" i="0" u="sng" strike="noStrike" baseline="0" dirty="0">
                <a:solidFill>
                  <a:srgbClr val="000000"/>
                </a:solidFill>
                <a:latin typeface="Segoe UI" panose="020B0502040204020203" pitchFamily="34" charset="0"/>
              </a:rPr>
              <a:t>reyes</a:t>
            </a:r>
            <a:r>
              <a:rPr lang="es-US" sz="2400" b="0" i="0" u="none" strike="noStrike" baseline="0" dirty="0">
                <a:solidFill>
                  <a:srgbClr val="000000"/>
                </a:solidFill>
                <a:latin typeface="Segoe UI" panose="020B0502040204020203" pitchFamily="34" charset="0"/>
              </a:rPr>
              <a:t>: da la sabiduría a los sabios, y la ciencia a los entendidos: </a:t>
            </a:r>
          </a:p>
          <a:p>
            <a:pPr marL="0" indent="0" algn="r">
              <a:buNone/>
            </a:pPr>
            <a:endParaRPr lang="es-US" sz="2400" b="0" i="0" u="none" strike="noStrike" baseline="0" dirty="0">
              <a:solidFill>
                <a:srgbClr val="000000"/>
              </a:solidFill>
              <a:latin typeface="Segoe UI" panose="020B0502040204020203" pitchFamily="34" charset="0"/>
            </a:endParaRPr>
          </a:p>
          <a:p>
            <a:pPr marL="0" indent="0" algn="r">
              <a:buNone/>
            </a:pPr>
            <a:r>
              <a:rPr lang="es-US" sz="2400" b="0" i="0" u="none" strike="noStrike" baseline="0" dirty="0">
                <a:solidFill>
                  <a:srgbClr val="000000"/>
                </a:solidFill>
                <a:latin typeface="Segoe UI" panose="020B0502040204020203" pitchFamily="34" charset="0"/>
              </a:rPr>
              <a:t>Da 2:21  (AKJV) And he </a:t>
            </a:r>
            <a:r>
              <a:rPr lang="es-US" sz="2400" b="0" i="0" u="none" strike="noStrike" baseline="0" dirty="0" err="1">
                <a:solidFill>
                  <a:srgbClr val="000000"/>
                </a:solidFill>
                <a:latin typeface="Segoe UI" panose="020B0502040204020203" pitchFamily="34" charset="0"/>
              </a:rPr>
              <a:t>changes</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times and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seasons</a:t>
            </a:r>
            <a:r>
              <a:rPr lang="es-US" sz="2400" b="0" i="0" u="none" strike="noStrike" baseline="0" dirty="0">
                <a:solidFill>
                  <a:srgbClr val="000000"/>
                </a:solidFill>
                <a:latin typeface="Segoe UI" panose="020B0502040204020203" pitchFamily="34" charset="0"/>
              </a:rPr>
              <a:t>: he </a:t>
            </a:r>
            <a:r>
              <a:rPr lang="es-US" sz="2400" b="0" i="0" u="none" strike="noStrike" baseline="0" dirty="0" err="1">
                <a:solidFill>
                  <a:srgbClr val="000000"/>
                </a:solidFill>
                <a:latin typeface="Segoe UI" panose="020B0502040204020203" pitchFamily="34" charset="0"/>
              </a:rPr>
              <a:t>removes</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kings</a:t>
            </a:r>
            <a:r>
              <a:rPr lang="es-US" sz="2400" b="0" i="0" u="none" strike="noStrike" baseline="0" dirty="0">
                <a:solidFill>
                  <a:srgbClr val="000000"/>
                </a:solidFill>
                <a:latin typeface="Segoe UI" panose="020B0502040204020203" pitchFamily="34" charset="0"/>
              </a:rPr>
              <a:t>, and sets up </a:t>
            </a:r>
            <a:r>
              <a:rPr lang="es-US" sz="2400" b="0" i="0" u="none" strike="noStrike" baseline="0" dirty="0" err="1">
                <a:solidFill>
                  <a:srgbClr val="000000"/>
                </a:solidFill>
                <a:latin typeface="Segoe UI" panose="020B0502040204020203" pitchFamily="34" charset="0"/>
              </a:rPr>
              <a:t>kings</a:t>
            </a:r>
            <a:r>
              <a:rPr lang="es-US" sz="2400" b="0" i="0" u="none" strike="noStrike" baseline="0" dirty="0">
                <a:solidFill>
                  <a:srgbClr val="000000"/>
                </a:solidFill>
                <a:latin typeface="Segoe UI" panose="020B0502040204020203" pitchFamily="34" charset="0"/>
              </a:rPr>
              <a:t>: he </a:t>
            </a:r>
            <a:r>
              <a:rPr lang="es-US" sz="2400" b="0" i="0" u="none" strike="noStrike" baseline="0" dirty="0" err="1">
                <a:solidFill>
                  <a:srgbClr val="000000"/>
                </a:solidFill>
                <a:latin typeface="Segoe UI" panose="020B0502040204020203" pitchFamily="34" charset="0"/>
              </a:rPr>
              <a:t>gives</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wisdom</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to</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wise</a:t>
            </a:r>
            <a:r>
              <a:rPr lang="es-US" sz="2400" b="0" i="0" u="none" strike="noStrike" baseline="0" dirty="0">
                <a:solidFill>
                  <a:srgbClr val="000000"/>
                </a:solidFill>
                <a:latin typeface="Segoe UI" panose="020B0502040204020203" pitchFamily="34" charset="0"/>
              </a:rPr>
              <a:t>, and </a:t>
            </a:r>
            <a:r>
              <a:rPr lang="es-US" sz="2400" b="0" i="0" u="none" strike="noStrike" baseline="0" dirty="0" err="1">
                <a:solidFill>
                  <a:srgbClr val="000000"/>
                </a:solidFill>
                <a:latin typeface="Segoe UI" panose="020B0502040204020203" pitchFamily="34" charset="0"/>
              </a:rPr>
              <a:t>knowledge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to</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them</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that</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know</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understanding</a:t>
            </a:r>
            <a:r>
              <a:rPr lang="es-US" sz="2400" b="0" i="0" u="none" strike="noStrike" baseline="0" dirty="0">
                <a:solidFill>
                  <a:srgbClr val="000000"/>
                </a:solidFill>
                <a:latin typeface="Segoe UI" panose="020B0502040204020203" pitchFamily="34" charset="0"/>
              </a:rPr>
              <a:t>:</a:t>
            </a:r>
            <a:endParaRPr lang="es-US" sz="2400" dirty="0"/>
          </a:p>
        </p:txBody>
      </p:sp>
      <p:pic>
        <p:nvPicPr>
          <p:cNvPr id="22530" name="Picture 2" descr="King of Kings and Lord of Lords - The Oneness Of God In Christ">
            <a:extLst>
              <a:ext uri="{FF2B5EF4-FFF2-40B4-BE49-F238E27FC236}">
                <a16:creationId xmlns:a16="http://schemas.microsoft.com/office/drawing/2014/main" id="{A269B891-0BEA-D44C-D775-23AC1888D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558" y="1964795"/>
            <a:ext cx="4460498" cy="446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181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B8F8-6302-8E57-1412-14C322722BD4}"/>
              </a:ext>
            </a:extLst>
          </p:cNvPr>
          <p:cNvSpPr>
            <a:spLocks noGrp="1"/>
          </p:cNvSpPr>
          <p:nvPr>
            <p:ph type="title"/>
          </p:nvPr>
        </p:nvSpPr>
        <p:spPr/>
        <p:txBody>
          <a:bodyPr/>
          <a:lstStyle/>
          <a:p>
            <a:r>
              <a:rPr lang="es-US" dirty="0"/>
              <a:t>La caída de Babilonia</a:t>
            </a:r>
          </a:p>
        </p:txBody>
      </p:sp>
      <p:sp>
        <p:nvSpPr>
          <p:cNvPr id="3" name="Content Placeholder 2">
            <a:extLst>
              <a:ext uri="{FF2B5EF4-FFF2-40B4-BE49-F238E27FC236}">
                <a16:creationId xmlns:a16="http://schemas.microsoft.com/office/drawing/2014/main" id="{4A5094F1-5C94-6EE5-55D3-A80420E8E860}"/>
              </a:ext>
            </a:extLst>
          </p:cNvPr>
          <p:cNvSpPr>
            <a:spLocks noGrp="1"/>
          </p:cNvSpPr>
          <p:nvPr>
            <p:ph idx="1"/>
          </p:nvPr>
        </p:nvSpPr>
        <p:spPr>
          <a:xfrm>
            <a:off x="5502729" y="2161725"/>
            <a:ext cx="6248776" cy="3702647"/>
          </a:xfrm>
        </p:spPr>
        <p:txBody>
          <a:bodyPr>
            <a:noAutofit/>
          </a:bodyPr>
          <a:lstStyle/>
          <a:p>
            <a:pPr marL="0" indent="0" algn="r">
              <a:buNone/>
            </a:pPr>
            <a:r>
              <a:rPr lang="es-US" sz="2400" b="0" i="0" u="none" strike="noStrike" baseline="0" dirty="0" err="1">
                <a:solidFill>
                  <a:srgbClr val="000000"/>
                </a:solidFill>
                <a:latin typeface="Segoe UI" panose="020B0502040204020203" pitchFamily="34" charset="0"/>
              </a:rPr>
              <a:t>Apoc</a:t>
            </a:r>
            <a:r>
              <a:rPr lang="es-US" sz="2400" b="0" i="0" u="none" strike="noStrike" baseline="0" dirty="0">
                <a:solidFill>
                  <a:srgbClr val="000000"/>
                </a:solidFill>
                <a:latin typeface="Segoe UI" panose="020B0502040204020203" pitchFamily="34" charset="0"/>
              </a:rPr>
              <a:t> 18:3  Porque todas las naciones han bebido del vino de la ira de su fornicación, y los </a:t>
            </a:r>
            <a:r>
              <a:rPr lang="es-US" sz="2400" b="1" i="0" u="sng" strike="noStrike" baseline="0" dirty="0">
                <a:solidFill>
                  <a:srgbClr val="000000"/>
                </a:solidFill>
                <a:latin typeface="Segoe UI" panose="020B0502040204020203" pitchFamily="34" charset="0"/>
              </a:rPr>
              <a:t>reyes</a:t>
            </a:r>
            <a:r>
              <a:rPr lang="es-US" sz="2400" b="0" i="0" u="none" strike="noStrike" baseline="0" dirty="0">
                <a:solidFill>
                  <a:srgbClr val="000000"/>
                </a:solidFill>
                <a:latin typeface="Segoe UI" panose="020B0502040204020203" pitchFamily="34" charset="0"/>
              </a:rPr>
              <a:t> de la tierra han </a:t>
            </a:r>
            <a:r>
              <a:rPr lang="es-US" sz="2400" b="1" i="0" u="sng" strike="noStrike" baseline="0" dirty="0">
                <a:solidFill>
                  <a:srgbClr val="000000"/>
                </a:solidFill>
                <a:latin typeface="Segoe UI" panose="020B0502040204020203" pitchFamily="34" charset="0"/>
              </a:rPr>
              <a:t>fornicado</a:t>
            </a:r>
            <a:r>
              <a:rPr lang="es-US" sz="2400" b="0" i="0" u="none" strike="noStrike" baseline="0" dirty="0">
                <a:solidFill>
                  <a:srgbClr val="000000"/>
                </a:solidFill>
                <a:latin typeface="Segoe UI" panose="020B0502040204020203" pitchFamily="34" charset="0"/>
              </a:rPr>
              <a:t> con ella, y los mercaderes de la tierra se han enriquecido de la potencia de sus deleites. </a:t>
            </a:r>
          </a:p>
          <a:p>
            <a:pPr marL="0" indent="0" algn="r">
              <a:buNone/>
            </a:pPr>
            <a:r>
              <a:rPr lang="es-US" sz="2400" b="0" i="0" u="none" strike="noStrike" baseline="0" dirty="0">
                <a:solidFill>
                  <a:srgbClr val="000000"/>
                </a:solidFill>
                <a:latin typeface="Segoe UI" panose="020B0502040204020203" pitchFamily="34" charset="0"/>
              </a:rPr>
              <a:t>Re 18:3  (AKJV) </a:t>
            </a:r>
            <a:r>
              <a:rPr lang="es-US" sz="2400" b="0" i="0" u="none" strike="noStrike" baseline="0" dirty="0" err="1">
                <a:solidFill>
                  <a:srgbClr val="000000"/>
                </a:solidFill>
                <a:latin typeface="Segoe UI" panose="020B0502040204020203" pitchFamily="34" charset="0"/>
              </a:rPr>
              <a:t>For</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all</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nations</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have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drunk</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wine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wrath</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her</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fornication</a:t>
            </a:r>
            <a:r>
              <a:rPr lang="es-US" sz="2400" b="0" i="0" u="none" strike="noStrike" baseline="0" dirty="0">
                <a:solidFill>
                  <a:srgbClr val="000000"/>
                </a:solidFill>
                <a:latin typeface="Segoe UI" panose="020B0502040204020203" pitchFamily="34" charset="0"/>
              </a:rPr>
              <a:t>, and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kings</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earth</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have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committed</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fornication</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with</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her</a:t>
            </a:r>
            <a:r>
              <a:rPr lang="es-US" sz="2400" b="0" i="0" u="none" strike="noStrike" baseline="0" dirty="0">
                <a:solidFill>
                  <a:srgbClr val="000000"/>
                </a:solidFill>
                <a:latin typeface="Segoe UI" panose="020B0502040204020203" pitchFamily="34" charset="0"/>
              </a:rPr>
              <a:t>, and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merchants</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earth</a:t>
            </a:r>
            <a:r>
              <a:rPr lang="es-US" sz="2400" b="0" i="0" u="none" strike="noStrike" baseline="0" dirty="0">
                <a:solidFill>
                  <a:srgbClr val="000000"/>
                </a:solidFill>
                <a:latin typeface="Segoe UI" panose="020B0502040204020203" pitchFamily="34" charset="0"/>
              </a:rPr>
              <a:t> are </a:t>
            </a:r>
            <a:r>
              <a:rPr lang="es-US" sz="2400" b="0" i="0" u="none" strike="noStrike" baseline="0" dirty="0" err="1">
                <a:solidFill>
                  <a:srgbClr val="000000"/>
                </a:solidFill>
                <a:latin typeface="Segoe UI" panose="020B0502040204020203" pitchFamily="34" charset="0"/>
              </a:rPr>
              <a:t>waxed</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rich</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through</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abundance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her</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delicacies</a:t>
            </a:r>
            <a:r>
              <a:rPr lang="es-US" sz="2400" b="0" i="0" u="none" strike="noStrike" baseline="0" dirty="0">
                <a:solidFill>
                  <a:srgbClr val="000000"/>
                </a:solidFill>
                <a:latin typeface="Segoe UI" panose="020B0502040204020203" pitchFamily="34" charset="0"/>
              </a:rPr>
              <a:t>.</a:t>
            </a:r>
            <a:endParaRPr lang="es-US" sz="2400" dirty="0"/>
          </a:p>
        </p:txBody>
      </p:sp>
      <p:pic>
        <p:nvPicPr>
          <p:cNvPr id="23554" name="Picture 2" descr="Quién es &quot;la Gran Ramera&quot; de Apocalipsis 17? - Cuculmeca Apologética">
            <a:extLst>
              <a:ext uri="{FF2B5EF4-FFF2-40B4-BE49-F238E27FC236}">
                <a16:creationId xmlns:a16="http://schemas.microsoft.com/office/drawing/2014/main" id="{E18D942E-5C39-3206-C3E1-560C71B75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95" y="2565554"/>
            <a:ext cx="4718957" cy="353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876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D50E-C2DC-0D4A-60F0-676FB6C01D56}"/>
              </a:ext>
            </a:extLst>
          </p:cNvPr>
          <p:cNvSpPr>
            <a:spLocks noGrp="1"/>
          </p:cNvSpPr>
          <p:nvPr>
            <p:ph type="title"/>
          </p:nvPr>
        </p:nvSpPr>
        <p:spPr/>
        <p:txBody>
          <a:bodyPr/>
          <a:lstStyle/>
          <a:p>
            <a:pPr algn="r"/>
            <a:r>
              <a:rPr lang="es-US" dirty="0">
                <a:solidFill>
                  <a:srgbClr val="000000"/>
                </a:solidFill>
                <a:latin typeface="Segoe UI" panose="020B0502040204020203" pitchFamily="34" charset="0"/>
              </a:rPr>
              <a:t>1Corinthians 15:52 </a:t>
            </a:r>
            <a:endParaRPr lang="es-US" dirty="0"/>
          </a:p>
        </p:txBody>
      </p:sp>
      <p:sp>
        <p:nvSpPr>
          <p:cNvPr id="3" name="Content Placeholder 2">
            <a:extLst>
              <a:ext uri="{FF2B5EF4-FFF2-40B4-BE49-F238E27FC236}">
                <a16:creationId xmlns:a16="http://schemas.microsoft.com/office/drawing/2014/main" id="{19E669C7-3C8F-5BBB-C0BD-B0C25F336412}"/>
              </a:ext>
            </a:extLst>
          </p:cNvPr>
          <p:cNvSpPr>
            <a:spLocks noGrp="1"/>
          </p:cNvSpPr>
          <p:nvPr>
            <p:ph idx="1"/>
          </p:nvPr>
        </p:nvSpPr>
        <p:spPr>
          <a:xfrm>
            <a:off x="6221186" y="2161725"/>
            <a:ext cx="5530319" cy="4320718"/>
          </a:xfrm>
        </p:spPr>
        <p:txBody>
          <a:bodyPr>
            <a:normAutofit/>
          </a:bodyPr>
          <a:lstStyle/>
          <a:p>
            <a:pPr marL="0" indent="0" algn="r">
              <a:buNone/>
            </a:pPr>
            <a:r>
              <a:rPr lang="es-US" sz="2400" b="0" i="0" u="none" strike="noStrike" baseline="0" dirty="0">
                <a:solidFill>
                  <a:srgbClr val="000000"/>
                </a:solidFill>
                <a:latin typeface="Segoe UI" panose="020B0502040204020203" pitchFamily="34" charset="0"/>
              </a:rPr>
              <a:t>En un momento, en un abrir de ojo, a sonido de la </a:t>
            </a:r>
            <a:r>
              <a:rPr lang="es-US" sz="2400" b="1" i="0" u="sng" strike="noStrike" baseline="0" dirty="0">
                <a:solidFill>
                  <a:srgbClr val="000000"/>
                </a:solidFill>
                <a:latin typeface="Segoe UI" panose="020B0502040204020203" pitchFamily="34" charset="0"/>
              </a:rPr>
              <a:t>final</a:t>
            </a:r>
            <a:r>
              <a:rPr lang="es-US" sz="2400" b="0" i="0" u="none" strike="noStrike" baseline="0" dirty="0">
                <a:solidFill>
                  <a:srgbClr val="000000"/>
                </a:solidFill>
                <a:latin typeface="Segoe UI" panose="020B0502040204020203" pitchFamily="34" charset="0"/>
              </a:rPr>
              <a:t> </a:t>
            </a:r>
            <a:r>
              <a:rPr lang="es-US" sz="2400" b="1" i="0" u="sng" strike="noStrike" baseline="0" dirty="0">
                <a:solidFill>
                  <a:srgbClr val="000000"/>
                </a:solidFill>
                <a:latin typeface="Segoe UI" panose="020B0502040204020203" pitchFamily="34" charset="0"/>
              </a:rPr>
              <a:t>trompeta</a:t>
            </a:r>
            <a:r>
              <a:rPr lang="es-US" sz="2400" b="0" i="0" u="none" strike="noStrike" baseline="0" dirty="0">
                <a:solidFill>
                  <a:srgbClr val="000000"/>
                </a:solidFill>
                <a:latin typeface="Segoe UI" panose="020B0502040204020203" pitchFamily="34" charset="0"/>
              </a:rPr>
              <a:t>; porque será tocada la </a:t>
            </a:r>
            <a:r>
              <a:rPr lang="es-US" sz="2400" b="1" i="0" u="sng" strike="noStrike" baseline="0" dirty="0">
                <a:solidFill>
                  <a:srgbClr val="000000"/>
                </a:solidFill>
                <a:latin typeface="Segoe UI" panose="020B0502040204020203" pitchFamily="34" charset="0"/>
              </a:rPr>
              <a:t>trompeta</a:t>
            </a:r>
            <a:r>
              <a:rPr lang="es-US" sz="2400" b="0" i="0" u="none" strike="noStrike" baseline="0" dirty="0">
                <a:solidFill>
                  <a:srgbClr val="000000"/>
                </a:solidFill>
                <a:latin typeface="Segoe UI" panose="020B0502040204020203" pitchFamily="34" charset="0"/>
              </a:rPr>
              <a:t>, y los muertos serán levantados incorruptibles, y nosotros seremos transformados. </a:t>
            </a:r>
          </a:p>
          <a:p>
            <a:pPr marL="0" indent="0" algn="r">
              <a:buNone/>
            </a:pPr>
            <a:endParaRPr lang="es-US" sz="2400" b="0" i="0" u="none" strike="noStrike" baseline="0" dirty="0">
              <a:solidFill>
                <a:srgbClr val="000000"/>
              </a:solidFill>
              <a:latin typeface="Segoe UI" panose="020B0502040204020203" pitchFamily="34" charset="0"/>
            </a:endParaRPr>
          </a:p>
          <a:p>
            <a:pPr marL="0" indent="0" algn="r">
              <a:buNone/>
            </a:pPr>
            <a:r>
              <a:rPr lang="es-US" sz="2400" b="0" i="0" u="none" strike="noStrike" baseline="0" dirty="0">
                <a:solidFill>
                  <a:srgbClr val="000000"/>
                </a:solidFill>
                <a:latin typeface="Segoe UI" panose="020B0502040204020203" pitchFamily="34" charset="0"/>
              </a:rPr>
              <a:t>(AKJV) In a </a:t>
            </a:r>
            <a:r>
              <a:rPr lang="es-US" sz="2400" b="0" i="0" u="none" strike="noStrike" baseline="0" dirty="0" err="1">
                <a:solidFill>
                  <a:srgbClr val="000000"/>
                </a:solidFill>
                <a:latin typeface="Segoe UI" panose="020B0502040204020203" pitchFamily="34" charset="0"/>
              </a:rPr>
              <a:t>moment</a:t>
            </a:r>
            <a:r>
              <a:rPr lang="es-US" sz="2400" b="0" i="0" u="none" strike="noStrike" baseline="0" dirty="0">
                <a:solidFill>
                  <a:srgbClr val="000000"/>
                </a:solidFill>
                <a:latin typeface="Segoe UI" panose="020B0502040204020203" pitchFamily="34" charset="0"/>
              </a:rPr>
              <a:t>, in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twinkling</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of</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an</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eye</a:t>
            </a:r>
            <a:r>
              <a:rPr lang="es-US" sz="2400" b="0" i="0" u="none" strike="noStrike" baseline="0" dirty="0">
                <a:solidFill>
                  <a:srgbClr val="000000"/>
                </a:solidFill>
                <a:latin typeface="Segoe UI" panose="020B0502040204020203" pitchFamily="34" charset="0"/>
              </a:rPr>
              <a:t>,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last</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trump</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for</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trumpet</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shall</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sound</a:t>
            </a:r>
            <a:r>
              <a:rPr lang="es-US" sz="2400" b="0" i="0" u="none" strike="noStrike" baseline="0" dirty="0">
                <a:solidFill>
                  <a:srgbClr val="000000"/>
                </a:solidFill>
                <a:latin typeface="Segoe UI" panose="020B0502040204020203" pitchFamily="34" charset="0"/>
              </a:rPr>
              <a:t>, and </a:t>
            </a:r>
            <a:r>
              <a:rPr lang="es-US" sz="2400" b="0" i="0" u="none" strike="noStrike" baseline="0" dirty="0" err="1">
                <a:solidFill>
                  <a:srgbClr val="000000"/>
                </a:solidFill>
                <a:latin typeface="Segoe UI" panose="020B0502040204020203" pitchFamily="34" charset="0"/>
              </a:rPr>
              <a:t>the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dead</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shall</a:t>
            </a:r>
            <a:r>
              <a:rPr lang="es-US" sz="2400" b="0" i="0" u="none" strike="noStrike" baseline="0" dirty="0">
                <a:solidFill>
                  <a:srgbClr val="000000"/>
                </a:solidFill>
                <a:latin typeface="Segoe UI" panose="020B0502040204020203" pitchFamily="34" charset="0"/>
              </a:rPr>
              <a:t> be </a:t>
            </a:r>
            <a:r>
              <a:rPr lang="es-US" sz="2400" b="0" i="0" u="none" strike="noStrike" baseline="0" dirty="0" err="1">
                <a:solidFill>
                  <a:srgbClr val="000000"/>
                </a:solidFill>
                <a:latin typeface="Segoe UI" panose="020B0502040204020203" pitchFamily="34" charset="0"/>
              </a:rPr>
              <a:t>raised</a:t>
            </a:r>
            <a:r>
              <a:rPr lang="es-US" sz="2400" b="0" i="0" u="none" strike="noStrike" baseline="0" dirty="0">
                <a:solidFill>
                  <a:srgbClr val="000000"/>
                </a:solidFill>
                <a:latin typeface="Segoe UI" panose="020B0502040204020203" pitchFamily="34" charset="0"/>
              </a:rPr>
              <a:t> incorruptible, and </a:t>
            </a:r>
            <a:r>
              <a:rPr lang="es-US" sz="2400" b="0" i="0" u="none" strike="noStrike" baseline="0" dirty="0" err="1">
                <a:solidFill>
                  <a:srgbClr val="000000"/>
                </a:solidFill>
                <a:latin typeface="Segoe UI" panose="020B0502040204020203" pitchFamily="34" charset="0"/>
              </a:rPr>
              <a:t>we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shall</a:t>
            </a:r>
            <a:r>
              <a:rPr lang="es-US" sz="2400" b="0" i="0" u="none" strike="noStrike" baseline="0" dirty="0">
                <a:solidFill>
                  <a:srgbClr val="000000"/>
                </a:solidFill>
                <a:latin typeface="Segoe UI" panose="020B0502040204020203" pitchFamily="34" charset="0"/>
              </a:rPr>
              <a:t> be </a:t>
            </a:r>
            <a:r>
              <a:rPr lang="es-US" sz="2400" b="0" i="0" u="none" strike="noStrike" baseline="0" dirty="0" err="1">
                <a:solidFill>
                  <a:srgbClr val="000000"/>
                </a:solidFill>
                <a:latin typeface="Segoe UI" panose="020B0502040204020203" pitchFamily="34" charset="0"/>
              </a:rPr>
              <a:t>changed</a:t>
            </a:r>
            <a:r>
              <a:rPr lang="es-US" sz="2400" b="0" i="0" u="none" strike="noStrike" baseline="0" dirty="0">
                <a:solidFill>
                  <a:srgbClr val="000000"/>
                </a:solidFill>
                <a:latin typeface="Segoe UI" panose="020B0502040204020203" pitchFamily="34" charset="0"/>
              </a:rPr>
              <a:t>.</a:t>
            </a:r>
            <a:endParaRPr lang="es-US" sz="2400" dirty="0"/>
          </a:p>
        </p:txBody>
      </p:sp>
      <p:pic>
        <p:nvPicPr>
          <p:cNvPr id="21506" name="Picture 2" descr="Ministerio Inspirados por el Espiritu Santo - Ya se escucha la trompeta, El  Rey YA Viene! &quot;Y enviará sus ángeles con gran voz de trompeta, y juntarán a  sus escogidos, de los">
            <a:extLst>
              <a:ext uri="{FF2B5EF4-FFF2-40B4-BE49-F238E27FC236}">
                <a16:creationId xmlns:a16="http://schemas.microsoft.com/office/drawing/2014/main" id="{871CA1F2-DDAE-6195-6373-A5317560B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17" y="2503485"/>
            <a:ext cx="5798683" cy="360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4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ABDF-F2B1-F8C1-AE09-3244FC2EF6D3}"/>
              </a:ext>
            </a:extLst>
          </p:cNvPr>
          <p:cNvSpPr>
            <a:spLocks noGrp="1"/>
          </p:cNvSpPr>
          <p:nvPr>
            <p:ph type="title"/>
          </p:nvPr>
        </p:nvSpPr>
        <p:spPr/>
        <p:txBody>
          <a:bodyPr/>
          <a:lstStyle/>
          <a:p>
            <a:r>
              <a:rPr lang="es-US" dirty="0"/>
              <a:t>3th </a:t>
            </a:r>
            <a:r>
              <a:rPr lang="es-US" dirty="0" err="1"/>
              <a:t>Trumpet</a:t>
            </a:r>
            <a:r>
              <a:rPr lang="es-US" dirty="0"/>
              <a:t> – </a:t>
            </a:r>
            <a:r>
              <a:rPr lang="es-US" dirty="0" err="1"/>
              <a:t>Revelation</a:t>
            </a:r>
            <a:r>
              <a:rPr lang="es-US" dirty="0"/>
              <a:t> 8:10-11 </a:t>
            </a:r>
          </a:p>
        </p:txBody>
      </p:sp>
      <p:sp>
        <p:nvSpPr>
          <p:cNvPr id="3" name="Content Placeholder 2">
            <a:extLst>
              <a:ext uri="{FF2B5EF4-FFF2-40B4-BE49-F238E27FC236}">
                <a16:creationId xmlns:a16="http://schemas.microsoft.com/office/drawing/2014/main" id="{AADAFD28-09A4-24C6-4D81-D149B998BC96}"/>
              </a:ext>
            </a:extLst>
          </p:cNvPr>
          <p:cNvSpPr>
            <a:spLocks noGrp="1"/>
          </p:cNvSpPr>
          <p:nvPr>
            <p:ph idx="1"/>
          </p:nvPr>
        </p:nvSpPr>
        <p:spPr/>
        <p:txBody>
          <a:bodyPr>
            <a:noAutofit/>
          </a:bodyPr>
          <a:lstStyle/>
          <a:p>
            <a:pPr marL="0" indent="0">
              <a:buNone/>
            </a:pPr>
            <a:r>
              <a:rPr lang="es-US" sz="2000" b="0" i="0" u="none" strike="noStrike" baseline="0" dirty="0">
                <a:solidFill>
                  <a:srgbClr val="000000"/>
                </a:solidFill>
                <a:latin typeface="Segoe UI" panose="020B0502040204020203" pitchFamily="34" charset="0"/>
              </a:rPr>
              <a:t>10  (RV09) Y el tercer ángel tocó la trompeta, y cayó del cielo una grande estrella, ardiendo como una antorcha, y cayó en la tercera parte de los </a:t>
            </a:r>
            <a:r>
              <a:rPr lang="es-US" sz="2000" b="0" i="0" u="none" strike="noStrike" baseline="0" dirty="0" err="1">
                <a:solidFill>
                  <a:srgbClr val="000000"/>
                </a:solidFill>
                <a:latin typeface="Segoe UI" panose="020B0502040204020203" pitchFamily="34" charset="0"/>
              </a:rPr>
              <a:t>rios</a:t>
            </a:r>
            <a:r>
              <a:rPr lang="es-US" sz="2000" b="0" i="0" u="none" strike="noStrike" baseline="0" dirty="0">
                <a:solidFill>
                  <a:srgbClr val="000000"/>
                </a:solidFill>
                <a:latin typeface="Segoe UI" panose="020B0502040204020203" pitchFamily="34" charset="0"/>
              </a:rPr>
              <a:t>, y en las fuentes de las aguas. </a:t>
            </a:r>
          </a:p>
          <a:p>
            <a:pPr marL="0" indent="0">
              <a:buNone/>
            </a:pPr>
            <a:r>
              <a:rPr lang="es-US" sz="2000" b="0" i="0" u="none" strike="noStrike" baseline="0" dirty="0">
                <a:solidFill>
                  <a:srgbClr val="000000"/>
                </a:solidFill>
                <a:latin typeface="Segoe UI" panose="020B0502040204020203" pitchFamily="34" charset="0"/>
              </a:rPr>
              <a:t>10  (AKJV) And </a:t>
            </a:r>
            <a:r>
              <a:rPr lang="es-US" sz="2000" b="0" i="0" u="none" strike="noStrike" baseline="0" dirty="0" err="1">
                <a:solidFill>
                  <a:srgbClr val="000000"/>
                </a:solidFill>
                <a:latin typeface="Segoe UI" panose="020B0502040204020203" pitchFamily="34" charset="0"/>
              </a:rPr>
              <a:t>the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third</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angel</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sounded</a:t>
            </a:r>
            <a:r>
              <a:rPr lang="es-US" sz="2000" b="0" i="0" u="none" strike="noStrike" baseline="0" dirty="0">
                <a:solidFill>
                  <a:srgbClr val="000000"/>
                </a:solidFill>
                <a:latin typeface="Segoe UI" panose="020B0502040204020203" pitchFamily="34" charset="0"/>
              </a:rPr>
              <a:t>, and </a:t>
            </a:r>
            <a:r>
              <a:rPr lang="es-US" sz="2000" b="0" i="0" u="none" strike="noStrike" baseline="0" dirty="0" err="1">
                <a:solidFill>
                  <a:srgbClr val="000000"/>
                </a:solidFill>
                <a:latin typeface="Segoe UI" panose="020B0502040204020203" pitchFamily="34" charset="0"/>
              </a:rPr>
              <a:t>there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fell</a:t>
            </a:r>
            <a:r>
              <a:rPr lang="es-US" sz="2000" b="0" i="0" u="none" strike="noStrike" baseline="0" dirty="0">
                <a:solidFill>
                  <a:srgbClr val="000000"/>
                </a:solidFill>
                <a:latin typeface="Segoe UI" panose="020B0502040204020203" pitchFamily="34" charset="0"/>
              </a:rPr>
              <a:t> a </a:t>
            </a:r>
            <a:r>
              <a:rPr lang="es-US" sz="2000" b="0" i="0" u="none" strike="noStrike" baseline="0" dirty="0" err="1">
                <a:solidFill>
                  <a:srgbClr val="000000"/>
                </a:solidFill>
                <a:latin typeface="Segoe UI" panose="020B0502040204020203" pitchFamily="34" charset="0"/>
              </a:rPr>
              <a:t>great</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star</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from</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heaven</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burning</a:t>
            </a:r>
            <a:r>
              <a:rPr lang="es-US" sz="2000" b="0" i="0" u="none" strike="noStrike" baseline="0" dirty="0">
                <a:solidFill>
                  <a:srgbClr val="000000"/>
                </a:solidFill>
                <a:latin typeface="Segoe UI" panose="020B0502040204020203" pitchFamily="34" charset="0"/>
              </a:rPr>
              <a:t> as </a:t>
            </a:r>
            <a:r>
              <a:rPr lang="es-US" sz="2000" b="0" i="0" u="none" strike="noStrike" baseline="0" dirty="0" err="1">
                <a:solidFill>
                  <a:srgbClr val="000000"/>
                </a:solidFill>
                <a:latin typeface="Segoe UI" panose="020B0502040204020203" pitchFamily="34" charset="0"/>
              </a:rPr>
              <a:t>it</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were</a:t>
            </a:r>
            <a:r>
              <a:rPr lang="es-US" sz="2000" b="0" i="0" u="none" strike="noStrike" baseline="0" dirty="0">
                <a:solidFill>
                  <a:srgbClr val="000000"/>
                </a:solidFill>
                <a:latin typeface="Segoe UI" panose="020B0502040204020203" pitchFamily="34" charset="0"/>
              </a:rPr>
              <a:t> a </a:t>
            </a:r>
            <a:r>
              <a:rPr lang="es-US" sz="2000" b="0" i="0" u="none" strike="noStrike" baseline="0" dirty="0" err="1">
                <a:solidFill>
                  <a:srgbClr val="000000"/>
                </a:solidFill>
                <a:latin typeface="Segoe UI" panose="020B0502040204020203" pitchFamily="34" charset="0"/>
              </a:rPr>
              <a:t>lamp</a:t>
            </a:r>
            <a:r>
              <a:rPr lang="es-US" sz="2000" b="0" i="0" u="none" strike="noStrike" baseline="0" dirty="0">
                <a:solidFill>
                  <a:srgbClr val="000000"/>
                </a:solidFill>
                <a:latin typeface="Segoe UI" panose="020B0502040204020203" pitchFamily="34" charset="0"/>
              </a:rPr>
              <a:t>, and </a:t>
            </a:r>
            <a:r>
              <a:rPr lang="es-US" sz="2000" b="0" i="0" u="none" strike="noStrike" baseline="0" dirty="0" err="1">
                <a:solidFill>
                  <a:srgbClr val="000000"/>
                </a:solidFill>
                <a:latin typeface="Segoe UI" panose="020B0502040204020203" pitchFamily="34" charset="0"/>
              </a:rPr>
              <a:t>it</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fell</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on</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the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third</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part</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of</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the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rivers</a:t>
            </a:r>
            <a:r>
              <a:rPr lang="es-US" sz="2000" b="0" i="0" u="none" strike="noStrike" baseline="0" dirty="0">
                <a:solidFill>
                  <a:srgbClr val="000000"/>
                </a:solidFill>
                <a:latin typeface="Segoe UI" panose="020B0502040204020203" pitchFamily="34" charset="0"/>
              </a:rPr>
              <a:t>, and </a:t>
            </a:r>
            <a:r>
              <a:rPr lang="es-US" sz="2000" b="0" i="0" u="none" strike="noStrike" baseline="0" dirty="0" err="1">
                <a:solidFill>
                  <a:srgbClr val="000000"/>
                </a:solidFill>
                <a:latin typeface="Segoe UI" panose="020B0502040204020203" pitchFamily="34" charset="0"/>
              </a:rPr>
              <a:t>on</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the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fountains</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of</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waters</a:t>
            </a:r>
            <a:r>
              <a:rPr lang="es-US" sz="2000" b="0" i="0" u="none" strike="noStrike" baseline="0" dirty="0">
                <a:solidFill>
                  <a:srgbClr val="000000"/>
                </a:solidFill>
                <a:latin typeface="Segoe UI" panose="020B0502040204020203" pitchFamily="34" charset="0"/>
              </a:rPr>
              <a:t>; </a:t>
            </a:r>
          </a:p>
          <a:p>
            <a:pPr marL="0" indent="0">
              <a:buNone/>
            </a:pPr>
            <a:endParaRPr lang="es-US" sz="2000" b="0" i="0" u="none" strike="noStrike" baseline="0" dirty="0">
              <a:solidFill>
                <a:srgbClr val="000000"/>
              </a:solidFill>
              <a:latin typeface="Segoe UI" panose="020B0502040204020203" pitchFamily="34" charset="0"/>
            </a:endParaRPr>
          </a:p>
          <a:p>
            <a:pPr marL="0" indent="0">
              <a:buNone/>
            </a:pPr>
            <a:r>
              <a:rPr lang="es-US" sz="2000" b="0" i="0" u="none" strike="noStrike" baseline="0" dirty="0">
                <a:solidFill>
                  <a:srgbClr val="000000"/>
                </a:solidFill>
                <a:latin typeface="Segoe UI" panose="020B0502040204020203" pitchFamily="34" charset="0"/>
              </a:rPr>
              <a:t>11  (RV09) Y el nombre de la estrella se dice Ajenjo. Y la tercera parte de las aguas </a:t>
            </a:r>
            <a:r>
              <a:rPr lang="es-US" sz="2000" b="0" i="0" u="none" strike="noStrike" baseline="0" dirty="0" err="1">
                <a:solidFill>
                  <a:srgbClr val="000000"/>
                </a:solidFill>
                <a:latin typeface="Segoe UI" panose="020B0502040204020203" pitchFamily="34" charset="0"/>
              </a:rPr>
              <a:t>fué</a:t>
            </a:r>
            <a:r>
              <a:rPr lang="es-US" sz="2000" b="0" i="0" u="none" strike="noStrike" baseline="0" dirty="0">
                <a:solidFill>
                  <a:srgbClr val="000000"/>
                </a:solidFill>
                <a:latin typeface="Segoe UI" panose="020B0502040204020203" pitchFamily="34" charset="0"/>
              </a:rPr>
              <a:t> vuelta en ajenjo: y muchos murieron por las aguas, porque fueron hechas amargas. </a:t>
            </a:r>
          </a:p>
          <a:p>
            <a:pPr marL="0" indent="0">
              <a:buNone/>
            </a:pPr>
            <a:r>
              <a:rPr lang="es-US" sz="2000" b="0" i="0" u="none" strike="noStrike" baseline="0" dirty="0">
                <a:solidFill>
                  <a:srgbClr val="000000"/>
                </a:solidFill>
                <a:latin typeface="Segoe UI" panose="020B0502040204020203" pitchFamily="34" charset="0"/>
              </a:rPr>
              <a:t>11  (AKJV) And </a:t>
            </a:r>
            <a:r>
              <a:rPr lang="es-US" sz="2000" b="0" i="0" u="none" strike="noStrike" baseline="0" dirty="0" err="1">
                <a:solidFill>
                  <a:srgbClr val="000000"/>
                </a:solidFill>
                <a:latin typeface="Segoe UI" panose="020B0502040204020203" pitchFamily="34" charset="0"/>
              </a:rPr>
              <a:t>the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name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of</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the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star</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is</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called</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Wormwood</a:t>
            </a:r>
            <a:r>
              <a:rPr lang="es-US" sz="2000" b="0" i="0" u="none" strike="noStrike" baseline="0" dirty="0">
                <a:solidFill>
                  <a:srgbClr val="000000"/>
                </a:solidFill>
                <a:latin typeface="Segoe UI" panose="020B0502040204020203" pitchFamily="34" charset="0"/>
              </a:rPr>
              <a:t>: and </a:t>
            </a:r>
            <a:r>
              <a:rPr lang="es-US" sz="2000" b="0" i="0" u="none" strike="noStrike" baseline="0" dirty="0" err="1">
                <a:solidFill>
                  <a:srgbClr val="000000"/>
                </a:solidFill>
                <a:latin typeface="Segoe UI" panose="020B0502040204020203" pitchFamily="34" charset="0"/>
              </a:rPr>
              <a:t>the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third</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part</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of</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the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waters</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became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wormwood</a:t>
            </a:r>
            <a:r>
              <a:rPr lang="es-US" sz="2000" b="0" i="0" u="none" strike="noStrike" baseline="0" dirty="0">
                <a:solidFill>
                  <a:srgbClr val="000000"/>
                </a:solidFill>
                <a:latin typeface="Segoe UI" panose="020B0502040204020203" pitchFamily="34" charset="0"/>
              </a:rPr>
              <a:t>; and </a:t>
            </a:r>
            <a:r>
              <a:rPr lang="es-US" sz="2000" b="0" i="0" u="none" strike="noStrike" baseline="0" dirty="0" err="1">
                <a:solidFill>
                  <a:srgbClr val="000000"/>
                </a:solidFill>
                <a:latin typeface="Segoe UI" panose="020B0502040204020203" pitchFamily="34" charset="0"/>
              </a:rPr>
              <a:t>many</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men</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died</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of</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the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waters</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because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they</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were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made</a:t>
            </a:r>
            <a:r>
              <a:rPr lang="es-US" sz="2000" b="0" i="0" u="none" strike="noStrike" baseline="0" dirty="0">
                <a:solidFill>
                  <a:srgbClr val="000000"/>
                </a:solidFill>
                <a:latin typeface="Segoe UI" panose="020B0502040204020203" pitchFamily="34" charset="0"/>
              </a:rPr>
              <a:t> </a:t>
            </a:r>
            <a:r>
              <a:rPr lang="es-US" sz="2000" b="0" i="0" u="none" strike="noStrike" baseline="0" dirty="0" err="1">
                <a:solidFill>
                  <a:srgbClr val="000000"/>
                </a:solidFill>
                <a:latin typeface="Segoe UI" panose="020B0502040204020203" pitchFamily="34" charset="0"/>
              </a:rPr>
              <a:t>bitter</a:t>
            </a:r>
            <a:r>
              <a:rPr lang="es-US" sz="2000" b="0" i="0" u="none" strike="noStrike" baseline="0" dirty="0">
                <a:solidFill>
                  <a:srgbClr val="000000"/>
                </a:solidFill>
                <a:latin typeface="Segoe UI" panose="020B0502040204020203" pitchFamily="34" charset="0"/>
              </a:rPr>
              <a:t>.</a:t>
            </a:r>
            <a:endParaRPr lang="es-US" sz="2000" dirty="0"/>
          </a:p>
        </p:txBody>
      </p:sp>
    </p:spTree>
    <p:extLst>
      <p:ext uri="{BB962C8B-B14F-4D97-AF65-F5344CB8AC3E}">
        <p14:creationId xmlns:p14="http://schemas.microsoft.com/office/powerpoint/2010/main" val="2796614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F9D0-2720-7637-F963-0341797D0142}"/>
              </a:ext>
            </a:extLst>
          </p:cNvPr>
          <p:cNvSpPr>
            <a:spLocks noGrp="1"/>
          </p:cNvSpPr>
          <p:nvPr>
            <p:ph type="title"/>
          </p:nvPr>
        </p:nvSpPr>
        <p:spPr/>
        <p:txBody>
          <a:bodyPr/>
          <a:lstStyle/>
          <a:p>
            <a:r>
              <a:rPr lang="es-US" dirty="0"/>
              <a:t>King </a:t>
            </a:r>
            <a:r>
              <a:rPr lang="es-US" dirty="0" err="1"/>
              <a:t>of</a:t>
            </a:r>
            <a:r>
              <a:rPr lang="es-US" dirty="0"/>
              <a:t> Kings – Rey de Reyes</a:t>
            </a:r>
          </a:p>
        </p:txBody>
      </p:sp>
      <p:sp>
        <p:nvSpPr>
          <p:cNvPr id="3" name="Content Placeholder 2">
            <a:extLst>
              <a:ext uri="{FF2B5EF4-FFF2-40B4-BE49-F238E27FC236}">
                <a16:creationId xmlns:a16="http://schemas.microsoft.com/office/drawing/2014/main" id="{9FD93839-327B-F46E-EB7F-F0387583F1D4}"/>
              </a:ext>
            </a:extLst>
          </p:cNvPr>
          <p:cNvSpPr>
            <a:spLocks noGrp="1"/>
          </p:cNvSpPr>
          <p:nvPr>
            <p:ph idx="1"/>
          </p:nvPr>
        </p:nvSpPr>
        <p:spPr>
          <a:xfrm>
            <a:off x="6792686" y="2161725"/>
            <a:ext cx="4958819" cy="3702647"/>
          </a:xfrm>
        </p:spPr>
        <p:txBody>
          <a:bodyPr>
            <a:normAutofit/>
          </a:bodyPr>
          <a:lstStyle/>
          <a:p>
            <a:pPr marL="0" indent="0" algn="r">
              <a:buNone/>
            </a:pPr>
            <a:r>
              <a:rPr lang="es-US" sz="2400" b="0" i="0" u="none" strike="noStrike" baseline="0" dirty="0" err="1">
                <a:solidFill>
                  <a:srgbClr val="000000"/>
                </a:solidFill>
                <a:latin typeface="Segoe UI" panose="020B0502040204020203" pitchFamily="34" charset="0"/>
              </a:rPr>
              <a:t>Apoc</a:t>
            </a:r>
            <a:r>
              <a:rPr lang="es-US" sz="2400" b="0" i="0" u="none" strike="noStrike" baseline="0" dirty="0">
                <a:solidFill>
                  <a:srgbClr val="000000"/>
                </a:solidFill>
                <a:latin typeface="Segoe UI" panose="020B0502040204020203" pitchFamily="34" charset="0"/>
              </a:rPr>
              <a:t> 19:16  Y en su vestidura, y en su muslo, tiene un nombre escrito: </a:t>
            </a:r>
            <a:r>
              <a:rPr lang="es-US" sz="2400" b="1" i="0" u="sng" strike="noStrike" baseline="0" dirty="0">
                <a:solidFill>
                  <a:srgbClr val="000000"/>
                </a:solidFill>
                <a:latin typeface="Segoe UI" panose="020B0502040204020203" pitchFamily="34" charset="0"/>
              </a:rPr>
              <a:t>REY</a:t>
            </a:r>
            <a:r>
              <a:rPr lang="es-US" sz="2400" b="0" i="0" u="none" strike="noStrike" baseline="0" dirty="0">
                <a:solidFill>
                  <a:srgbClr val="000000"/>
                </a:solidFill>
                <a:latin typeface="Segoe UI" panose="020B0502040204020203" pitchFamily="34" charset="0"/>
              </a:rPr>
              <a:t> DE </a:t>
            </a:r>
            <a:r>
              <a:rPr lang="es-US" sz="2400" b="1" i="0" u="sng" strike="noStrike" baseline="0" dirty="0">
                <a:solidFill>
                  <a:srgbClr val="000000"/>
                </a:solidFill>
                <a:latin typeface="Segoe UI" panose="020B0502040204020203" pitchFamily="34" charset="0"/>
              </a:rPr>
              <a:t>REYES</a:t>
            </a:r>
            <a:r>
              <a:rPr lang="es-US" sz="2400" b="0" i="0" u="none" strike="noStrike" baseline="0" dirty="0">
                <a:solidFill>
                  <a:srgbClr val="000000"/>
                </a:solidFill>
                <a:latin typeface="Segoe UI" panose="020B0502040204020203" pitchFamily="34" charset="0"/>
              </a:rPr>
              <a:t>, Y SEÑOR DE SEÑORES. </a:t>
            </a:r>
          </a:p>
          <a:p>
            <a:pPr marL="0" indent="0" algn="r">
              <a:buNone/>
            </a:pPr>
            <a:endParaRPr lang="es-US" sz="2400" b="0" i="0" u="none" strike="noStrike" baseline="0" dirty="0">
              <a:solidFill>
                <a:srgbClr val="000000"/>
              </a:solidFill>
              <a:latin typeface="Segoe UI" panose="020B0502040204020203" pitchFamily="34" charset="0"/>
            </a:endParaRPr>
          </a:p>
          <a:p>
            <a:pPr marL="0" indent="0" algn="r">
              <a:buNone/>
            </a:pPr>
            <a:r>
              <a:rPr lang="es-US" sz="2400" b="0" i="0" u="none" strike="noStrike" baseline="0" dirty="0">
                <a:solidFill>
                  <a:srgbClr val="000000"/>
                </a:solidFill>
                <a:latin typeface="Segoe UI" panose="020B0502040204020203" pitchFamily="34" charset="0"/>
              </a:rPr>
              <a:t>Re 19:16  (AV) And he </a:t>
            </a:r>
            <a:r>
              <a:rPr lang="es-US" sz="2400" b="0" i="0" u="none" strike="noStrike" baseline="0" dirty="0" err="1">
                <a:solidFill>
                  <a:srgbClr val="000000"/>
                </a:solidFill>
                <a:latin typeface="Segoe UI" panose="020B0502040204020203" pitchFamily="34" charset="0"/>
              </a:rPr>
              <a:t>hath</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on</a:t>
            </a:r>
            <a:r>
              <a:rPr lang="es-US" sz="2400" b="0" i="0" u="none" strike="noStrike" baseline="0" dirty="0">
                <a:solidFill>
                  <a:srgbClr val="000000"/>
                </a:solidFill>
                <a:latin typeface="Segoe UI" panose="020B0502040204020203" pitchFamily="34" charset="0"/>
              </a:rPr>
              <a:t> </a:t>
            </a:r>
            <a:r>
              <a:rPr lang="es-US" sz="2400" b="0" i="1" u="none" strike="noStrike" baseline="0" dirty="0" err="1">
                <a:solidFill>
                  <a:srgbClr val="000000"/>
                </a:solidFill>
                <a:latin typeface="Segoe UI" panose="020B0502040204020203" pitchFamily="34" charset="0"/>
              </a:rPr>
              <a:t>his</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vesture</a:t>
            </a:r>
            <a:r>
              <a:rPr lang="es-US" sz="2400" b="0" i="0" u="none" strike="noStrike" baseline="0" dirty="0">
                <a:solidFill>
                  <a:srgbClr val="000000"/>
                </a:solidFill>
                <a:latin typeface="Segoe UI" panose="020B0502040204020203" pitchFamily="34" charset="0"/>
              </a:rPr>
              <a:t> and </a:t>
            </a:r>
            <a:r>
              <a:rPr lang="es-US" sz="2400" b="0" i="0" u="none" strike="noStrike" baseline="0" dirty="0" err="1">
                <a:solidFill>
                  <a:srgbClr val="000000"/>
                </a:solidFill>
                <a:latin typeface="Segoe UI" panose="020B0502040204020203" pitchFamily="34" charset="0"/>
              </a:rPr>
              <a:t>on</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his</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thigh</a:t>
            </a:r>
            <a:r>
              <a:rPr lang="es-US" sz="2400" b="0" i="0" u="none" strike="noStrike" baseline="0" dirty="0">
                <a:solidFill>
                  <a:srgbClr val="000000"/>
                </a:solidFill>
                <a:latin typeface="Segoe UI" panose="020B0502040204020203" pitchFamily="34" charset="0"/>
              </a:rPr>
              <a:t> a </a:t>
            </a:r>
            <a:r>
              <a:rPr lang="es-US" sz="2400" b="0" i="0" u="none" strike="noStrike" baseline="0" dirty="0" err="1">
                <a:solidFill>
                  <a:srgbClr val="000000"/>
                </a:solidFill>
                <a:latin typeface="Segoe UI" panose="020B0502040204020203" pitchFamily="34" charset="0"/>
              </a:rPr>
              <a:t>name</a:t>
            </a:r>
            <a:r>
              <a:rPr lang="es-US" sz="2400" b="0" i="0" u="none" strike="noStrike" baseline="0" dirty="0">
                <a:solidFill>
                  <a:srgbClr val="000000"/>
                </a:solidFill>
                <a:latin typeface="Segoe UI" panose="020B0502040204020203" pitchFamily="34" charset="0"/>
              </a:rPr>
              <a:t> </a:t>
            </a:r>
            <a:r>
              <a:rPr lang="es-US" sz="2400" b="0" i="0" u="none" strike="noStrike" baseline="0" dirty="0" err="1">
                <a:solidFill>
                  <a:srgbClr val="000000"/>
                </a:solidFill>
                <a:latin typeface="Segoe UI" panose="020B0502040204020203" pitchFamily="34" charset="0"/>
              </a:rPr>
              <a:t>written</a:t>
            </a:r>
            <a:r>
              <a:rPr lang="es-US" sz="2400" b="0" i="0" u="none" strike="noStrike" baseline="0" dirty="0">
                <a:solidFill>
                  <a:srgbClr val="000000"/>
                </a:solidFill>
                <a:latin typeface="Segoe UI" panose="020B0502040204020203" pitchFamily="34" charset="0"/>
              </a:rPr>
              <a:t>, KING OF KINGS, AND LORD OF LORDS.</a:t>
            </a:r>
            <a:endParaRPr lang="es-US" sz="2400" dirty="0"/>
          </a:p>
        </p:txBody>
      </p:sp>
      <p:pic>
        <p:nvPicPr>
          <p:cNvPr id="4" name="Picture 2" descr="Ministerio Inspirados por el Espiritu Santo - Ya se escucha la trompeta, El  Rey YA Viene! &quot;Y enviará sus ángeles con gran voz de trompeta, y juntarán a  sus escogidos, de los">
            <a:extLst>
              <a:ext uri="{FF2B5EF4-FFF2-40B4-BE49-F238E27FC236}">
                <a16:creationId xmlns:a16="http://schemas.microsoft.com/office/drawing/2014/main" id="{B01AB162-4777-2681-E571-4937E8228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17" y="2503485"/>
            <a:ext cx="5798683" cy="360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78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ro logo.jpg"/>
          <p:cNvPicPr>
            <a:picLocks noChangeAspect="1"/>
          </p:cNvPicPr>
          <p:nvPr/>
        </p:nvPicPr>
        <p:blipFill rotWithShape="1">
          <a:blip r:embed="rId2" cstate="print"/>
          <a:srcRect t="10197"/>
          <a:stretch/>
        </p:blipFill>
        <p:spPr>
          <a:xfrm>
            <a:off x="1" y="0"/>
            <a:ext cx="12192000" cy="6858000"/>
          </a:xfrm>
          <a:prstGeom prst="rect">
            <a:avLst/>
          </a:prstGeom>
        </p:spPr>
      </p:pic>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627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ACC3-FFDF-4E59-3070-BF49BAA36A46}"/>
              </a:ext>
            </a:extLst>
          </p:cNvPr>
          <p:cNvSpPr>
            <a:spLocks noGrp="1"/>
          </p:cNvSpPr>
          <p:nvPr>
            <p:ph type="title"/>
          </p:nvPr>
        </p:nvSpPr>
        <p:spPr/>
        <p:txBody>
          <a:bodyPr/>
          <a:lstStyle/>
          <a:p>
            <a:r>
              <a:rPr lang="es-US" dirty="0"/>
              <a:t>3th </a:t>
            </a:r>
            <a:r>
              <a:rPr lang="es-US" dirty="0" err="1"/>
              <a:t>Trumpet</a:t>
            </a:r>
            <a:r>
              <a:rPr lang="es-US" dirty="0"/>
              <a:t> – </a:t>
            </a:r>
            <a:r>
              <a:rPr lang="es-US" dirty="0" err="1"/>
              <a:t>Revelation</a:t>
            </a:r>
            <a:r>
              <a:rPr lang="es-US" dirty="0"/>
              <a:t> 8:10-11 </a:t>
            </a:r>
          </a:p>
        </p:txBody>
      </p:sp>
      <p:sp>
        <p:nvSpPr>
          <p:cNvPr id="3" name="Content Placeholder 2">
            <a:extLst>
              <a:ext uri="{FF2B5EF4-FFF2-40B4-BE49-F238E27FC236}">
                <a16:creationId xmlns:a16="http://schemas.microsoft.com/office/drawing/2014/main" id="{ADFC5933-0E08-FC97-FC15-E8D53F280D92}"/>
              </a:ext>
            </a:extLst>
          </p:cNvPr>
          <p:cNvSpPr>
            <a:spLocks noGrp="1"/>
          </p:cNvSpPr>
          <p:nvPr>
            <p:ph idx="1"/>
          </p:nvPr>
        </p:nvSpPr>
        <p:spPr>
          <a:xfrm>
            <a:off x="2137644" y="2161725"/>
            <a:ext cx="9613861" cy="4696275"/>
          </a:xfrm>
        </p:spPr>
        <p:txBody>
          <a:bodyPr>
            <a:normAutofit fontScale="85000" lnSpcReduction="20000"/>
          </a:bodyPr>
          <a:lstStyle/>
          <a:p>
            <a:pPr marL="0" indent="0">
              <a:buNone/>
            </a:pPr>
            <a:r>
              <a:rPr lang="en-US" dirty="0"/>
              <a:t>M.P. </a:t>
            </a:r>
            <a:r>
              <a:rPr lang="en-US" dirty="0" err="1"/>
              <a:t>Ringelberg</a:t>
            </a:r>
            <a:endParaRPr lang="en-US" dirty="0"/>
          </a:p>
          <a:p>
            <a:pPr marL="0" indent="0">
              <a:buNone/>
            </a:pPr>
            <a:r>
              <a:rPr lang="en-US" dirty="0"/>
              <a:t>The great start falling from heaven, called </a:t>
            </a:r>
            <a:r>
              <a:rPr lang="en-US" dirty="0" err="1"/>
              <a:t>Wromwood</a:t>
            </a:r>
            <a:r>
              <a:rPr lang="en-US" dirty="0"/>
              <a:t>, which made the Waters upon which it fell bitter, is a symbol of Attila and his Huns. The Huns were the people who settled around the Danube in A.D. 372. </a:t>
            </a:r>
            <a:r>
              <a:rPr lang="en-US" dirty="0" err="1"/>
              <a:t>Althought</a:t>
            </a:r>
            <a:r>
              <a:rPr lang="en-US" dirty="0"/>
              <a:t> the rule of the Huns did not last very long their reign was so cruel, sowing death everywhere, that the description here is very appropriate: A star, fast in its rise and fall, brilliant and important. </a:t>
            </a:r>
            <a:r>
              <a:rPr lang="en-US" i="1" dirty="0"/>
              <a:t>The Revelation of Jesus Christ p. 42-43</a:t>
            </a:r>
            <a:r>
              <a:rPr lang="en-US" dirty="0"/>
              <a:t> </a:t>
            </a:r>
          </a:p>
          <a:p>
            <a:pPr marL="0" indent="0">
              <a:buNone/>
            </a:pPr>
            <a:endParaRPr lang="en-US" dirty="0"/>
          </a:p>
          <a:p>
            <a:pPr marL="0" indent="0">
              <a:buNone/>
            </a:pPr>
            <a:r>
              <a:rPr lang="es-MX" dirty="0"/>
              <a:t>El gran comienzo que cae del cielo, llamado </a:t>
            </a:r>
            <a:r>
              <a:rPr lang="es-MX" dirty="0" err="1"/>
              <a:t>Wromwood</a:t>
            </a:r>
            <a:r>
              <a:rPr lang="es-MX" dirty="0"/>
              <a:t>, que hizo amargas las aguas sobre las que cayó, es un símbolo de Atila y sus hunos. Los hunos fueron el pueblo que se asentó alrededor del Danubio en el año 372 d.C. Aunque el gobierno de los hunos no duró mucho tiempo, su reinado fue tan cruel, sembrando muerte en todas partes, que la descripción aquí es muy apropiada: Una estrella, rápida en su ascenso y caída, brillante e importante.</a:t>
            </a:r>
            <a:r>
              <a:rPr lang="en-US" i="1" dirty="0"/>
              <a:t> </a:t>
            </a:r>
            <a:r>
              <a:rPr lang="es-MX" i="1" dirty="0"/>
              <a:t>La Revelación de Jesucristo p. 42-43 </a:t>
            </a:r>
            <a:r>
              <a:rPr lang="es-MX" dirty="0"/>
              <a:t>
</a:t>
            </a:r>
            <a:endParaRPr lang="en-US" dirty="0"/>
          </a:p>
          <a:p>
            <a:pPr marL="0" indent="0">
              <a:buNone/>
            </a:pPr>
            <a:endParaRPr lang="en-US" dirty="0"/>
          </a:p>
        </p:txBody>
      </p:sp>
    </p:spTree>
    <p:extLst>
      <p:ext uri="{BB962C8B-B14F-4D97-AF65-F5344CB8AC3E}">
        <p14:creationId xmlns:p14="http://schemas.microsoft.com/office/powerpoint/2010/main" val="374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ACC3-FFDF-4E59-3070-BF49BAA36A46}"/>
              </a:ext>
            </a:extLst>
          </p:cNvPr>
          <p:cNvSpPr>
            <a:spLocks noGrp="1"/>
          </p:cNvSpPr>
          <p:nvPr>
            <p:ph type="title"/>
          </p:nvPr>
        </p:nvSpPr>
        <p:spPr/>
        <p:txBody>
          <a:bodyPr/>
          <a:lstStyle/>
          <a:p>
            <a:r>
              <a:rPr lang="es-US" dirty="0"/>
              <a:t>3th </a:t>
            </a:r>
            <a:r>
              <a:rPr lang="es-US" dirty="0" err="1"/>
              <a:t>Trumpet</a:t>
            </a:r>
            <a:r>
              <a:rPr lang="es-US" dirty="0"/>
              <a:t> – </a:t>
            </a:r>
            <a:r>
              <a:rPr lang="es-US" dirty="0" err="1"/>
              <a:t>Revelation</a:t>
            </a:r>
            <a:r>
              <a:rPr lang="es-US" dirty="0"/>
              <a:t> 8:10-11 </a:t>
            </a:r>
          </a:p>
        </p:txBody>
      </p:sp>
      <p:sp>
        <p:nvSpPr>
          <p:cNvPr id="3" name="Content Placeholder 2">
            <a:extLst>
              <a:ext uri="{FF2B5EF4-FFF2-40B4-BE49-F238E27FC236}">
                <a16:creationId xmlns:a16="http://schemas.microsoft.com/office/drawing/2014/main" id="{ADFC5933-0E08-FC97-FC15-E8D53F280D92}"/>
              </a:ext>
            </a:extLst>
          </p:cNvPr>
          <p:cNvSpPr>
            <a:spLocks noGrp="1"/>
          </p:cNvSpPr>
          <p:nvPr>
            <p:ph idx="1"/>
          </p:nvPr>
        </p:nvSpPr>
        <p:spPr>
          <a:xfrm>
            <a:off x="2137644" y="2161725"/>
            <a:ext cx="9613861" cy="4826904"/>
          </a:xfrm>
        </p:spPr>
        <p:txBody>
          <a:bodyPr>
            <a:normAutofit fontScale="70000" lnSpcReduction="20000"/>
          </a:bodyPr>
          <a:lstStyle/>
          <a:p>
            <a:pPr marL="0" indent="0">
              <a:buNone/>
            </a:pPr>
            <a:r>
              <a:rPr lang="en-US" dirty="0"/>
              <a:t>M.P. </a:t>
            </a:r>
            <a:r>
              <a:rPr lang="en-US" dirty="0" err="1"/>
              <a:t>Ringelberg</a:t>
            </a:r>
            <a:endParaRPr lang="en-US" dirty="0"/>
          </a:p>
          <a:p>
            <a:pPr marL="0" indent="0">
              <a:buNone/>
            </a:pPr>
            <a:r>
              <a:rPr lang="en-US" dirty="0"/>
              <a:t>If we interpret this similarly as we did the seas (actual salt water), fresh bodies of water would make us look toward the mountainous region of the Alps, where the rivers of Europe begin their course. Historian Gibbons states: “The whole breadth of Europe, as it extends from the Euxine (Black Sea) to the Adriatic, was at once invaded, occupied, and desolated by the myriads of barbarians whom Attila led into the field.”</a:t>
            </a:r>
          </a:p>
          <a:p>
            <a:pPr marL="0" indent="0">
              <a:buNone/>
            </a:pPr>
            <a:r>
              <a:rPr lang="en-US" dirty="0"/>
              <a:t>Wormwood. This denotes the bitter consequences of his raids. He styled himself the “Source of God” </a:t>
            </a:r>
            <a:r>
              <a:rPr lang="en-US" i="1" dirty="0"/>
              <a:t>The Revelation of Jesus Christ p. 42-43</a:t>
            </a:r>
            <a:r>
              <a:rPr lang="en-US" dirty="0"/>
              <a:t> </a:t>
            </a:r>
          </a:p>
          <a:p>
            <a:pPr marL="0" indent="0">
              <a:buNone/>
            </a:pPr>
            <a:endParaRPr lang="en-US" dirty="0"/>
          </a:p>
          <a:p>
            <a:pPr marL="0" indent="0">
              <a:buNone/>
            </a:pPr>
            <a:r>
              <a:rPr lang="es-MX" dirty="0"/>
              <a:t>Si interpretamos esto de manera similar a como lo hicimos con los mares (agua salada real), los cuerpos de agua dulce nos harían mirar hacia la región montañosa de los Alpes, donde los ríos de Europa comienzan su curso. El historiador Gibbons afirma: "Toda la amplitud de Europa, ya que se extiende desde el </a:t>
            </a:r>
            <a:r>
              <a:rPr lang="es-MX" dirty="0" err="1"/>
              <a:t>Euxine</a:t>
            </a:r>
            <a:r>
              <a:rPr lang="es-MX" dirty="0"/>
              <a:t> (Mar Negro) hasta el Adriático, fue invadida, ocupada y desolada por las miríadas de bárbaros que Atila condujo al campo".
Ajenjo. Esto denota las amargas consecuencias de sus incursiones. Se llamó a sí mismo la "Fuente de Dios“. </a:t>
            </a:r>
            <a:r>
              <a:rPr lang="es-MX" i="1" dirty="0"/>
              <a:t>La Revelación de Jesucristo p. 42-43 </a:t>
            </a:r>
            <a:r>
              <a:rPr lang="es-MX" dirty="0"/>
              <a:t>
</a:t>
            </a:r>
            <a:endParaRPr lang="en-US" dirty="0"/>
          </a:p>
          <a:p>
            <a:pPr marL="0" indent="0">
              <a:buNone/>
            </a:pPr>
            <a:endParaRPr lang="en-US" dirty="0"/>
          </a:p>
        </p:txBody>
      </p:sp>
    </p:spTree>
    <p:extLst>
      <p:ext uri="{BB962C8B-B14F-4D97-AF65-F5344CB8AC3E}">
        <p14:creationId xmlns:p14="http://schemas.microsoft.com/office/powerpoint/2010/main" val="237625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7632-AE7F-3C10-0EF4-11FEAE844134}"/>
              </a:ext>
            </a:extLst>
          </p:cNvPr>
          <p:cNvSpPr>
            <a:spLocks noGrp="1"/>
          </p:cNvSpPr>
          <p:nvPr>
            <p:ph type="title"/>
          </p:nvPr>
        </p:nvSpPr>
        <p:spPr/>
        <p:txBody>
          <a:bodyPr>
            <a:normAutofit fontScale="90000"/>
          </a:bodyPr>
          <a:lstStyle/>
          <a:p>
            <a:r>
              <a:rPr lang="en-US" sz="2400" b="0" i="0" dirty="0">
                <a:solidFill>
                  <a:srgbClr val="202122"/>
                </a:solidFill>
                <a:effectLst/>
                <a:latin typeface="Arial" panose="020B0604020202020204" pitchFamily="34" charset="0"/>
              </a:rPr>
              <a:t>The </a:t>
            </a:r>
            <a:r>
              <a:rPr lang="en-US" sz="2400" b="0" i="0" u="none" strike="noStrike" dirty="0">
                <a:solidFill>
                  <a:srgbClr val="3366CC"/>
                </a:solidFill>
                <a:effectLst/>
                <a:latin typeface="Arial" panose="020B0604020202020204" pitchFamily="34" charset="0"/>
                <a:hlinkClick r:id="rId2" tooltip="Huns"/>
              </a:rPr>
              <a:t>Huns</a:t>
            </a:r>
            <a:r>
              <a:rPr lang="en-US" sz="2400" b="0" i="0" dirty="0">
                <a:solidFill>
                  <a:srgbClr val="202122"/>
                </a:solidFill>
                <a:effectLst/>
                <a:latin typeface="Arial" panose="020B0604020202020204" pitchFamily="34" charset="0"/>
              </a:rPr>
              <a:t>, led by Attila, invade Italy (</a:t>
            </a:r>
            <a:r>
              <a:rPr lang="en-US" sz="2400" b="0" i="1" dirty="0">
                <a:solidFill>
                  <a:srgbClr val="202122"/>
                </a:solidFill>
                <a:effectLst/>
                <a:latin typeface="Arial" panose="020B0604020202020204" pitchFamily="34" charset="0"/>
              </a:rPr>
              <a:t>Attila, the Scourge of God</a:t>
            </a:r>
            <a:r>
              <a:rPr lang="en-US" sz="2400" b="0" i="0" dirty="0">
                <a:solidFill>
                  <a:srgbClr val="202122"/>
                </a:solidFill>
                <a:effectLst/>
                <a:latin typeface="Arial" panose="020B0604020202020204" pitchFamily="34" charset="0"/>
              </a:rPr>
              <a:t>, by </a:t>
            </a:r>
            <a:r>
              <a:rPr lang="en-US" sz="2400" b="0" i="0" u="none" strike="noStrike" dirty="0" err="1">
                <a:solidFill>
                  <a:srgbClr val="3366CC"/>
                </a:solidFill>
                <a:effectLst/>
                <a:latin typeface="Arial" panose="020B0604020202020204" pitchFamily="34" charset="0"/>
                <a:hlinkClick r:id="rId3" tooltip="Ulpiano Checa"/>
              </a:rPr>
              <a:t>Ulpiano</a:t>
            </a:r>
            <a:r>
              <a:rPr lang="en-US" sz="2400" b="0" i="0" u="none" strike="noStrike" dirty="0">
                <a:solidFill>
                  <a:srgbClr val="3366CC"/>
                </a:solidFill>
                <a:effectLst/>
                <a:latin typeface="Arial" panose="020B0604020202020204" pitchFamily="34" charset="0"/>
                <a:hlinkClick r:id="rId3" tooltip="Ulpiano Checa"/>
              </a:rPr>
              <a:t> </a:t>
            </a:r>
            <a:r>
              <a:rPr lang="en-US" sz="2400" b="0" i="0" u="none" strike="noStrike" dirty="0" err="1">
                <a:solidFill>
                  <a:srgbClr val="3366CC"/>
                </a:solidFill>
                <a:effectLst/>
                <a:latin typeface="Arial" panose="020B0604020202020204" pitchFamily="34" charset="0"/>
                <a:hlinkClick r:id="rId3" tooltip="Ulpiano Checa"/>
              </a:rPr>
              <a:t>Checa</a:t>
            </a:r>
            <a:r>
              <a:rPr lang="en-US" sz="2400" b="0" i="0" dirty="0">
                <a:solidFill>
                  <a:srgbClr val="202122"/>
                </a:solidFill>
                <a:effectLst/>
                <a:latin typeface="Arial" panose="020B0604020202020204" pitchFamily="34" charset="0"/>
              </a:rPr>
              <a:t>, 1887)</a:t>
            </a:r>
            <a:br>
              <a:rPr lang="en-US" sz="2400" b="0" i="0" dirty="0">
                <a:solidFill>
                  <a:srgbClr val="202122"/>
                </a:solidFill>
                <a:effectLst/>
                <a:latin typeface="Arial" panose="020B0604020202020204" pitchFamily="34" charset="0"/>
              </a:rPr>
            </a:br>
            <a:r>
              <a:rPr lang="es-MX" sz="2400" b="0" i="0" dirty="0">
                <a:solidFill>
                  <a:srgbClr val="202122"/>
                </a:solidFill>
                <a:effectLst/>
                <a:latin typeface="Arial" panose="020B0604020202020204" pitchFamily="34" charset="0"/>
              </a:rPr>
              <a:t>Los hunos, liderados por Atila, invaden Italia (Atila, el azote de Dios, por Ulpiano Checa, 1887)</a:t>
            </a:r>
            <a:endParaRPr lang="es-US" sz="2400" dirty="0"/>
          </a:p>
        </p:txBody>
      </p:sp>
      <p:sp>
        <p:nvSpPr>
          <p:cNvPr id="3" name="Content Placeholder 2">
            <a:extLst>
              <a:ext uri="{FF2B5EF4-FFF2-40B4-BE49-F238E27FC236}">
                <a16:creationId xmlns:a16="http://schemas.microsoft.com/office/drawing/2014/main" id="{016F05FA-8756-3F66-AA35-AFF35B8C3C99}"/>
              </a:ext>
            </a:extLst>
          </p:cNvPr>
          <p:cNvSpPr>
            <a:spLocks noGrp="1"/>
          </p:cNvSpPr>
          <p:nvPr>
            <p:ph idx="1"/>
          </p:nvPr>
        </p:nvSpPr>
        <p:spPr/>
        <p:txBody>
          <a:bodyPr/>
          <a:lstStyle/>
          <a:p>
            <a:endParaRPr lang="es-US"/>
          </a:p>
        </p:txBody>
      </p:sp>
      <p:pic>
        <p:nvPicPr>
          <p:cNvPr id="5124" name="Picture 4" descr="undefined">
            <a:extLst>
              <a:ext uri="{FF2B5EF4-FFF2-40B4-BE49-F238E27FC236}">
                <a16:creationId xmlns:a16="http://schemas.microsoft.com/office/drawing/2014/main" id="{20A60016-4DF3-AF2C-0DB3-180F4A10A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574" y="2161725"/>
            <a:ext cx="76200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23A2-7F32-F4BB-6EE9-9CF35068D66A}"/>
              </a:ext>
            </a:extLst>
          </p:cNvPr>
          <p:cNvSpPr>
            <a:spLocks noGrp="1"/>
          </p:cNvSpPr>
          <p:nvPr>
            <p:ph type="title"/>
          </p:nvPr>
        </p:nvSpPr>
        <p:spPr>
          <a:xfrm>
            <a:off x="7543800" y="753228"/>
            <a:ext cx="4207707" cy="1080938"/>
          </a:xfrm>
        </p:spPr>
        <p:txBody>
          <a:bodyPr/>
          <a:lstStyle/>
          <a:p>
            <a:r>
              <a:rPr lang="es-US" dirty="0" err="1"/>
              <a:t>Attila</a:t>
            </a:r>
            <a:endParaRPr lang="es-US" dirty="0"/>
          </a:p>
        </p:txBody>
      </p:sp>
      <p:sp>
        <p:nvSpPr>
          <p:cNvPr id="3" name="Content Placeholder 2">
            <a:extLst>
              <a:ext uri="{FF2B5EF4-FFF2-40B4-BE49-F238E27FC236}">
                <a16:creationId xmlns:a16="http://schemas.microsoft.com/office/drawing/2014/main" id="{16860054-FAB8-68BD-126F-68B5C11F5A1F}"/>
              </a:ext>
            </a:extLst>
          </p:cNvPr>
          <p:cNvSpPr>
            <a:spLocks noGrp="1"/>
          </p:cNvSpPr>
          <p:nvPr>
            <p:ph idx="1"/>
          </p:nvPr>
        </p:nvSpPr>
        <p:spPr>
          <a:xfrm>
            <a:off x="7364186" y="2161725"/>
            <a:ext cx="4387319" cy="3702647"/>
          </a:xfrm>
        </p:spPr>
        <p:txBody>
          <a:bodyPr/>
          <a:lstStyle/>
          <a:p>
            <a:endParaRPr lang="es-US" dirty="0"/>
          </a:p>
        </p:txBody>
      </p:sp>
      <p:pic>
        <p:nvPicPr>
          <p:cNvPr id="2050" name="Picture 2" descr="A nineteenth-century depiction of Attila. Certosa di Pavia – Medallion at the base of the facade. The Latin inscription tells that this is Attila, the scourge of God.">
            <a:extLst>
              <a:ext uri="{FF2B5EF4-FFF2-40B4-BE49-F238E27FC236}">
                <a16:creationId xmlns:a16="http://schemas.microsoft.com/office/drawing/2014/main" id="{7FF4AE39-3D92-D8C3-FCC0-EFF603055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287" y="0"/>
            <a:ext cx="5221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19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ED88-5B92-C71A-D908-4295FE6858AD}"/>
              </a:ext>
            </a:extLst>
          </p:cNvPr>
          <p:cNvSpPr>
            <a:spLocks noGrp="1"/>
          </p:cNvSpPr>
          <p:nvPr>
            <p:ph type="title"/>
          </p:nvPr>
        </p:nvSpPr>
        <p:spPr/>
        <p:txBody>
          <a:bodyPr/>
          <a:lstStyle/>
          <a:p>
            <a:r>
              <a:rPr lang="es-US" dirty="0" err="1"/>
              <a:t>Attila</a:t>
            </a:r>
            <a:endParaRPr lang="es-US" dirty="0"/>
          </a:p>
        </p:txBody>
      </p:sp>
      <p:sp>
        <p:nvSpPr>
          <p:cNvPr id="3" name="Content Placeholder 2">
            <a:extLst>
              <a:ext uri="{FF2B5EF4-FFF2-40B4-BE49-F238E27FC236}">
                <a16:creationId xmlns:a16="http://schemas.microsoft.com/office/drawing/2014/main" id="{1CF55C27-40A9-D3FA-4CE9-5E736ECEF008}"/>
              </a:ext>
            </a:extLst>
          </p:cNvPr>
          <p:cNvSpPr>
            <a:spLocks noGrp="1"/>
          </p:cNvSpPr>
          <p:nvPr>
            <p:ph idx="1"/>
          </p:nvPr>
        </p:nvSpPr>
        <p:spPr>
          <a:xfrm>
            <a:off x="2137644" y="2161725"/>
            <a:ext cx="9613861" cy="4696275"/>
          </a:xfrm>
        </p:spPr>
        <p:txBody>
          <a:bodyPr>
            <a:normAutofit fontScale="62500" lnSpcReduction="20000"/>
          </a:bodyPr>
          <a:lstStyle/>
          <a:p>
            <a:pPr marL="0" indent="0">
              <a:buNone/>
            </a:pPr>
            <a:r>
              <a:rPr kumimoji="0" lang="es-US" altLang="es-US" sz="28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Attila</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Help:IPA/English"/>
              </a:rPr>
              <a:t>/</a:t>
            </a:r>
            <a:r>
              <a:rPr kumimoji="0" lang="es-US" altLang="es-US" sz="28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2" tooltip="Help:IPA/English"/>
              </a:rPr>
              <a:t>əˈtɪlə</a:t>
            </a:r>
            <a:r>
              <a:rPr kumimoji="0" lang="es-US" altLang="es-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Help:IPA/English"/>
              </a:rPr>
              <a:t>/</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es-US" altLang="es-US" sz="2000" b="0" i="0" u="none" strike="noStrike" cap="none" normalizeH="0" baseline="30000" dirty="0">
                <a:ln>
                  <a:noFill/>
                </a:ln>
                <a:solidFill>
                  <a:srgbClr val="3366CC"/>
                </a:solidFill>
                <a:effectLst/>
                <a:latin typeface="Arial" panose="020B0604020202020204" pitchFamily="34" charset="0"/>
                <a:cs typeface="Arial" panose="020B0604020202020204" pitchFamily="34" charset="0"/>
                <a:hlinkClick r:id="rId3"/>
              </a:rPr>
              <a:t>[3]</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Help:IPA/English"/>
              </a:rPr>
              <a:t>/ˈ</a:t>
            </a:r>
            <a:r>
              <a:rPr kumimoji="0" lang="es-US" altLang="es-US" sz="28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2" tooltip="Help:IPA/English"/>
              </a:rPr>
              <a:t>ætələ</a:t>
            </a:r>
            <a:r>
              <a:rPr kumimoji="0" lang="es-US" altLang="es-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Help:IPA/English"/>
              </a:rPr>
              <a:t>/</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r>
              <a:rPr kumimoji="0" lang="es-US" altLang="es-US" sz="2000" b="0" i="0" u="none" strike="noStrike" cap="none" normalizeH="0" baseline="30000" dirty="0">
                <a:ln>
                  <a:noFill/>
                </a:ln>
                <a:solidFill>
                  <a:srgbClr val="3366CC"/>
                </a:solidFill>
                <a:effectLst/>
                <a:latin typeface="Arial" panose="020B0604020202020204" pitchFamily="34" charset="0"/>
                <a:cs typeface="Arial" panose="020B0604020202020204" pitchFamily="34" charset="0"/>
                <a:hlinkClick r:id="rId4"/>
              </a:rPr>
              <a:t>[4]</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3600" b="0" i="0" u="none" strike="noStrike" cap="none" normalizeH="0" baseline="0" dirty="0" err="1">
                <a:ln>
                  <a:noFill/>
                </a:ln>
                <a:solidFill>
                  <a:schemeClr val="tx1"/>
                </a:solidFill>
                <a:effectLst/>
              </a:rPr>
              <a:t>fl</a:t>
            </a:r>
            <a:r>
              <a:rPr kumimoji="0" lang="es-US" altLang="es-US" sz="3600" b="0" i="0" u="none" strike="noStrike" cap="none" normalizeH="0" baseline="0" dirty="0">
                <a:ln>
                  <a:noFill/>
                </a:ln>
                <a:solidFill>
                  <a:schemeClr val="tx1"/>
                </a:solidFill>
                <a:effectLst/>
              </a:rPr>
              <a:t>.</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c. 406–453),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frequently</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called</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Attila</a:t>
            </a:r>
            <a:r>
              <a:rPr kumimoji="0" lang="es-US" altLang="es-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the</a:t>
            </a:r>
            <a:r>
              <a:rPr kumimoji="0" lang="es-US" altLang="es-US" sz="28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1"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Hun</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was</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the</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ruler</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of</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the</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5" tooltip="Huns"/>
              </a:rPr>
              <a:t>Huns</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from</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434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until</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his</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death</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in March 453. He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was</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also</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the</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leader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of</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 tribal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empire</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consisting</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of</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Huns</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6" tooltip="Ostrogoths"/>
              </a:rPr>
              <a:t>Ostrogoths</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7" tooltip="Alans"/>
              </a:rPr>
              <a:t>Alans</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and </a:t>
            </a:r>
            <a:r>
              <a:rPr kumimoji="0" lang="es-US" altLang="es-US" sz="28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8" tooltip="Bulgars"/>
              </a:rPr>
              <a:t>Bulgars</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among</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s-US" altLang="es-US" sz="28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others</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in </a:t>
            </a:r>
            <a:r>
              <a:rPr kumimoji="0" lang="es-US" altLang="es-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9" tooltip="Central Europe"/>
              </a:rPr>
              <a:t>Central</a:t>
            </a:r>
            <a:r>
              <a:rPr kumimoji="0" lang="es-US" altLang="es-US" sz="28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and </a:t>
            </a:r>
            <a:r>
              <a:rPr kumimoji="0" lang="es-US" altLang="es-US" sz="28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0" tooltip="Eastern Europe"/>
              </a:rPr>
              <a:t>Eastern </a:t>
            </a:r>
            <a:r>
              <a:rPr kumimoji="0" lang="es-US" altLang="es-US" sz="28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0" tooltip="Eastern Europe"/>
              </a:rPr>
              <a:t>Europe</a:t>
            </a:r>
            <a:r>
              <a:rPr kumimoji="0" lang="es-US" altLang="es-US" sz="3600" b="0" i="0" u="none" strike="noStrike" cap="none" normalizeH="0" baseline="0" dirty="0">
                <a:ln>
                  <a:noFill/>
                </a:ln>
                <a:solidFill>
                  <a:schemeClr val="tx1"/>
                </a:solidFill>
                <a:effectLst/>
              </a:rPr>
              <a:t> </a:t>
            </a:r>
            <a:endParaRPr kumimoji="0" lang="es-US" altLang="es-US" sz="5400" b="0" i="0" u="none" strike="noStrike" cap="none" normalizeH="0" baseline="0" dirty="0">
              <a:ln>
                <a:noFill/>
              </a:ln>
              <a:solidFill>
                <a:schemeClr val="tx1"/>
              </a:solidFill>
              <a:effectLst/>
              <a:latin typeface="Arial" panose="020B0604020202020204" pitchFamily="34" charset="0"/>
            </a:endParaRPr>
          </a:p>
          <a:p>
            <a:pPr marL="0" indent="0">
              <a:buNone/>
            </a:pPr>
            <a:r>
              <a:rPr lang="en-US" b="0" i="0" dirty="0">
                <a:solidFill>
                  <a:srgbClr val="202122"/>
                </a:solidFill>
                <a:effectLst/>
                <a:latin typeface="Arial" panose="020B0604020202020204" pitchFamily="34" charset="0"/>
              </a:rPr>
              <a:t>During his reign, he was one of the most feared enemies of the </a:t>
            </a:r>
            <a:r>
              <a:rPr lang="en-US" b="0" i="0" u="none" strike="noStrike" dirty="0">
                <a:solidFill>
                  <a:srgbClr val="3366CC"/>
                </a:solidFill>
                <a:effectLst/>
                <a:latin typeface="Arial" panose="020B0604020202020204" pitchFamily="34" charset="0"/>
                <a:hlinkClick r:id="rId11" tooltip="Western Roman Empire"/>
              </a:rPr>
              <a:t>Western</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12" tooltip="Byzantine Empire"/>
              </a:rPr>
              <a:t>Eastern</a:t>
            </a:r>
            <a:r>
              <a:rPr lang="en-US" b="0" i="0" dirty="0">
                <a:solidFill>
                  <a:srgbClr val="202122"/>
                </a:solidFill>
                <a:effectLst/>
                <a:latin typeface="Arial" panose="020B0604020202020204" pitchFamily="34" charset="0"/>
              </a:rPr>
              <a:t> Roman Empires. He crossed the </a:t>
            </a:r>
            <a:r>
              <a:rPr lang="en-US" b="0" i="0" u="none" strike="noStrike" dirty="0">
                <a:solidFill>
                  <a:srgbClr val="3366CC"/>
                </a:solidFill>
                <a:effectLst/>
                <a:latin typeface="Arial" panose="020B0604020202020204" pitchFamily="34" charset="0"/>
                <a:hlinkClick r:id="rId13" tooltip="Danube"/>
              </a:rPr>
              <a:t>Danube</a:t>
            </a:r>
            <a:r>
              <a:rPr lang="en-US" b="0" i="0" dirty="0">
                <a:solidFill>
                  <a:srgbClr val="202122"/>
                </a:solidFill>
                <a:effectLst/>
                <a:latin typeface="Arial" panose="020B0604020202020204" pitchFamily="34" charset="0"/>
              </a:rPr>
              <a:t> twice and plundered the </a:t>
            </a:r>
            <a:r>
              <a:rPr lang="en-US" b="0" i="0" u="none" strike="noStrike" dirty="0">
                <a:solidFill>
                  <a:srgbClr val="3366CC"/>
                </a:solidFill>
                <a:effectLst/>
                <a:latin typeface="Arial" panose="020B0604020202020204" pitchFamily="34" charset="0"/>
                <a:hlinkClick r:id="rId14" tooltip="Balkans"/>
              </a:rPr>
              <a:t>Balkans</a:t>
            </a:r>
            <a:r>
              <a:rPr lang="en-US" b="0" i="0" dirty="0">
                <a:solidFill>
                  <a:srgbClr val="202122"/>
                </a:solidFill>
                <a:effectLst/>
                <a:latin typeface="Arial" panose="020B0604020202020204" pitchFamily="34" charset="0"/>
              </a:rPr>
              <a:t>, but was unable to take </a:t>
            </a:r>
            <a:r>
              <a:rPr lang="en-US" b="0" i="0" u="none" strike="noStrike" dirty="0">
                <a:solidFill>
                  <a:srgbClr val="3366CC"/>
                </a:solidFill>
                <a:effectLst/>
                <a:latin typeface="Arial" panose="020B0604020202020204" pitchFamily="34" charset="0"/>
                <a:hlinkClick r:id="rId15" tooltip="Constantinople"/>
              </a:rPr>
              <a:t>Constantinople</a:t>
            </a:r>
            <a:r>
              <a:rPr lang="en-US" b="0" i="0" dirty="0">
                <a:solidFill>
                  <a:srgbClr val="202122"/>
                </a:solidFill>
                <a:effectLst/>
                <a:latin typeface="Arial" panose="020B0604020202020204" pitchFamily="34" charset="0"/>
              </a:rPr>
              <a:t>. His unsuccessful campaign in </a:t>
            </a:r>
            <a:r>
              <a:rPr lang="en-US" b="0" i="0" u="none" strike="noStrike" dirty="0">
                <a:solidFill>
                  <a:srgbClr val="3366CC"/>
                </a:solidFill>
                <a:effectLst/>
                <a:latin typeface="Arial" panose="020B0604020202020204" pitchFamily="34" charset="0"/>
                <a:hlinkClick r:id="rId16" tooltip="Sasanian Empire"/>
              </a:rPr>
              <a:t>Persia</a:t>
            </a:r>
            <a:r>
              <a:rPr lang="en-US" b="0" i="0" dirty="0">
                <a:solidFill>
                  <a:srgbClr val="202122"/>
                </a:solidFill>
                <a:effectLst/>
                <a:latin typeface="Arial" panose="020B0604020202020204" pitchFamily="34" charset="0"/>
              </a:rPr>
              <a:t> was followed in 441 by an invasion of the Eastern Roman (Byzantine) Empire, the success of which emboldened Attila to invade the West. Wikipedia</a:t>
            </a:r>
          </a:p>
          <a:p>
            <a:pPr marL="0" indent="0">
              <a:buNone/>
            </a:pPr>
            <a:endParaRPr lang="en-US" dirty="0">
              <a:solidFill>
                <a:srgbClr val="202122"/>
              </a:solidFill>
              <a:latin typeface="Arial" panose="020B0604020202020204" pitchFamily="34" charset="0"/>
            </a:endParaRPr>
          </a:p>
          <a:p>
            <a:pPr marL="0" indent="0">
              <a:buNone/>
            </a:pPr>
            <a:r>
              <a:rPr lang="es-MX" altLang="es-US" dirty="0">
                <a:solidFill>
                  <a:srgbClr val="202122"/>
                </a:solidFill>
                <a:latin typeface="Arial" panose="020B0604020202020204" pitchFamily="34" charset="0"/>
                <a:cs typeface="Arial" panose="020B0604020202020204" pitchFamily="34" charset="0"/>
              </a:rPr>
              <a:t>Atila (/</a:t>
            </a:r>
            <a:r>
              <a:rPr lang="es-MX" altLang="es-US" dirty="0" err="1">
                <a:solidFill>
                  <a:srgbClr val="202122"/>
                </a:solidFill>
                <a:latin typeface="Arial" panose="020B0604020202020204" pitchFamily="34" charset="0"/>
                <a:cs typeface="Arial" panose="020B0604020202020204" pitchFamily="34" charset="0"/>
              </a:rPr>
              <a:t>əˈtɪlə</a:t>
            </a:r>
            <a:r>
              <a:rPr lang="es-MX" altLang="es-US" dirty="0">
                <a:solidFill>
                  <a:srgbClr val="202122"/>
                </a:solidFill>
                <a:latin typeface="Arial" panose="020B0604020202020204" pitchFamily="34" charset="0"/>
                <a:cs typeface="Arial" panose="020B0604020202020204" pitchFamily="34" charset="0"/>
              </a:rPr>
              <a:t>/,[3] /ˈ</a:t>
            </a:r>
            <a:r>
              <a:rPr lang="es-MX" altLang="es-US" dirty="0" err="1">
                <a:solidFill>
                  <a:srgbClr val="202122"/>
                </a:solidFill>
                <a:latin typeface="Arial" panose="020B0604020202020204" pitchFamily="34" charset="0"/>
                <a:cs typeface="Arial" panose="020B0604020202020204" pitchFamily="34" charset="0"/>
              </a:rPr>
              <a:t>ætələ</a:t>
            </a:r>
            <a:r>
              <a:rPr lang="es-MX" altLang="es-US" dirty="0">
                <a:solidFill>
                  <a:srgbClr val="202122"/>
                </a:solidFill>
                <a:latin typeface="Arial" panose="020B0604020202020204" pitchFamily="34" charset="0"/>
                <a:cs typeface="Arial" panose="020B0604020202020204" pitchFamily="34" charset="0"/>
              </a:rPr>
              <a:t>/;[ 4] </a:t>
            </a:r>
            <a:r>
              <a:rPr lang="es-MX" altLang="es-US" dirty="0" err="1">
                <a:solidFill>
                  <a:srgbClr val="202122"/>
                </a:solidFill>
                <a:latin typeface="Arial" panose="020B0604020202020204" pitchFamily="34" charset="0"/>
                <a:cs typeface="Arial" panose="020B0604020202020204" pitchFamily="34" charset="0"/>
              </a:rPr>
              <a:t>fl</a:t>
            </a:r>
            <a:r>
              <a:rPr lang="es-MX" altLang="es-US" dirty="0">
                <a:solidFill>
                  <a:srgbClr val="202122"/>
                </a:solidFill>
                <a:latin typeface="Arial" panose="020B0604020202020204" pitchFamily="34" charset="0"/>
                <a:cs typeface="Arial" panose="020B0604020202020204" pitchFamily="34" charset="0"/>
              </a:rPr>
              <a:t>. c. 406–453), frecuentemente llamado Atila el Huno, fue el gobernante de los hunos desde 434 hasta su muerte en marzo de 453. También fue el líder de un imperio tribal formado por hunos, ostrogodos, alanos y búlgaros, entre otros, en Europa Central y Oriental. 
Durante su reinado, fue uno de los enemigos más temidos de los imperios romanos de Occidente y Oriente. Cruzó el Danubio dos veces y saqueó los Balcanes, pero no pudo tomar Constantinopla. Su infructuosa campaña en Persia fue seguida en 441 por una invasión del Imperio Romano de Oriente (bizantino), cuyo éxito envalentonó a Atila para invadir Occidente. Wikipedia</a:t>
            </a:r>
            <a:r>
              <a:rPr lang="es-MX" altLang="es-US" b="1" dirty="0">
                <a:solidFill>
                  <a:srgbClr val="202122"/>
                </a:solidFill>
                <a:latin typeface="Arial" panose="020B0604020202020204" pitchFamily="34" charset="0"/>
                <a:cs typeface="Arial" panose="020B0604020202020204" pitchFamily="34" charset="0"/>
              </a:rPr>
              <a:t>
</a:t>
            </a:r>
            <a:endParaRPr lang="en-US"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03471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73FAD-10D7-4DE7-A029-14288C05F594}">
  <ds:schemaRefs>
    <ds:schemaRef ds:uri="http://schemas.microsoft.com/sharepoint/v3/contenttype/forms"/>
  </ds:schemaRefs>
</ds:datastoreItem>
</file>

<file path=customXml/itemProps2.xml><?xml version="1.0" encoding="utf-8"?>
<ds:datastoreItem xmlns:ds="http://schemas.openxmlformats.org/officeDocument/2006/customXml" ds:itemID="{71DDD245-D6FC-4A3B-8DDB-348DE94B95C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26D6F43F-4C69-4843-A937-9D003759F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20333</TotalTime>
  <Words>7133</Words>
  <Application>Microsoft Office PowerPoint</Application>
  <PresentationFormat>Widescreen</PresentationFormat>
  <Paragraphs>134</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-apple-system</vt:lpstr>
      <vt:lpstr>Arial</vt:lpstr>
      <vt:lpstr>Calibri</vt:lpstr>
      <vt:lpstr>Calibri Light</vt:lpstr>
      <vt:lpstr>Segoe UI</vt:lpstr>
      <vt:lpstr>Office Theme</vt:lpstr>
      <vt:lpstr>Attila and Odoacer Third and Fourth Trumpet  Atila y Odoacro Tercera y cuarta Trompeta</vt:lpstr>
      <vt:lpstr>PowerPoint Presentation</vt:lpstr>
      <vt:lpstr>Joshua 6:15-16</vt:lpstr>
      <vt:lpstr>3th Trumpet – Revelation 8:10-11 </vt:lpstr>
      <vt:lpstr>3th Trumpet – Revelation 8:10-11 </vt:lpstr>
      <vt:lpstr>3th Trumpet – Revelation 8:10-11 </vt:lpstr>
      <vt:lpstr>The Huns, led by Attila, invade Italy (Attila, the Scourge of God, by Ulpiano Checa, 1887) Los hunos, liderados por Atila, invaden Italia (Atila, el azote de Dios, por Ulpiano Checa, 1887)</vt:lpstr>
      <vt:lpstr>Attila</vt:lpstr>
      <vt:lpstr>Attila</vt:lpstr>
      <vt:lpstr>PowerPoint Presentation</vt:lpstr>
      <vt:lpstr>Attila</vt:lpstr>
      <vt:lpstr>PowerPoint Presentation</vt:lpstr>
      <vt:lpstr>PowerPoint Presentation</vt:lpstr>
      <vt:lpstr>Prophetic Expositions, vol. 2, p. 148.2 (Josiah Litch) 1842 Exposiciones Proféticas, vol. 2, p. 148.2 (Josiah Litch) 1842</vt:lpstr>
      <vt:lpstr>The Biblical Institute, p. 261.2 (Uriah Smith) 1878</vt:lpstr>
      <vt:lpstr>Synopsis of the Present Truth, p. 211.3 (Uriah Smith) 1884 Sinopsis de la verdad presente, p. 211.3 (Uriah Smith) 1884</vt:lpstr>
      <vt:lpstr>Daniel and The Revelation, p. 461 (Uriah Smith) 1897</vt:lpstr>
      <vt:lpstr>The Sounding of the Seven Trumpets of Revelation 8 and 9, p. 18.2 (James Springer White) 1859 El sonido de las siete trompetas de Apocalipsis 8 y 9, p. 18.2 (James Springer White) 1859</vt:lpstr>
      <vt:lpstr>The Sounding of the Seven Trumpets of Revelation 8 and 9, p. 18.2 (James Springer White) 1859 El sonido de las siete trompetas de Apocalipsis 8 y 9, p. 18.2 (James Springer White) 1859</vt:lpstr>
      <vt:lpstr>PowerPoint Presentation</vt:lpstr>
      <vt:lpstr>Advent Review, and Sabbath Herald, vol. 12 July 15, 1858, page 65 paragraph 10 1858 Advent Review, and Sabbath Herald, vol. 12 15 de julio de 1858, página 65 párrafo 10 1858</vt:lpstr>
      <vt:lpstr>The Advent Review and Sabbath Herald, vol. 77 August 21, 1900, page 536 paragraph 12 The Advent Review and Sabbath Herald, vol. 77 21 de agosto de 1900, página 536 párrafo 12</vt:lpstr>
      <vt:lpstr>4th Trumpet – Revelation 8:12-13 </vt:lpstr>
      <vt:lpstr>4th Trumpet – Revelation 8:12-13 </vt:lpstr>
      <vt:lpstr>PowerPoint Presentation</vt:lpstr>
      <vt:lpstr>Odoacer</vt:lpstr>
      <vt:lpstr>PowerPoint Presentation</vt:lpstr>
      <vt:lpstr>Odoacer</vt:lpstr>
      <vt:lpstr>The Biblical Institute, p. 262.1 (Uriah Smith) 1878 El Instituto Bíblico, p. 262.1 (Uriah Smith) 1878</vt:lpstr>
      <vt:lpstr>PowerPoint Presentation</vt:lpstr>
      <vt:lpstr>Daniel and The Revelation, p. 463.2 (Uriah Smith) 1897 Daniel y el Apocalipsis, p. 463.2 (Urías Smith) 1897</vt:lpstr>
      <vt:lpstr>Daniel and The Revelation, p. 463.2 (Uriah Smith) 1897 Daniel y el Apocalipsis, p. 463.2 (Urías Smith) 1897</vt:lpstr>
      <vt:lpstr>The Great Nations of Today, p. 47 (Alonzo Trevier Jones) 1901 Las grandes naciones de hoy, p. 47 (Alonzo Trevier Jones) 1901</vt:lpstr>
      <vt:lpstr>The Great Nations of Today, p. 48.2 (Alonzo Trevier Jones) 1901 Las grandes naciones de hoy, p. 48.2 (Alonzo Trevier Jones) 1901</vt:lpstr>
      <vt:lpstr>The Great Nations of Today, p. 51.1 (Alonzo Trevier Jones) 1901 Las grandes naciones de hoy, p. 51.1 (Alonzo Trevier Jones) 1901</vt:lpstr>
      <vt:lpstr>The Great Nations of Today, p. 54.1 (Alonzo Trevier Jones) 1901 Las grandes naciones de hoy, p. 54.1 (Alonzo Trevier Jones) 1901</vt:lpstr>
      <vt:lpstr>Daniel 2:21 </vt:lpstr>
      <vt:lpstr>La caída de Babilonia</vt:lpstr>
      <vt:lpstr>1Corinthians 15:52 </vt:lpstr>
      <vt:lpstr>King of Kings – Rey de Reyes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Corazón endurecido o Corazón solidario?</dc:title>
  <dc:creator>Intel Core i7</dc:creator>
  <cp:lastModifiedBy>Hunger Hunger</cp:lastModifiedBy>
  <cp:revision>119</cp:revision>
  <dcterms:created xsi:type="dcterms:W3CDTF">2021-06-18T22:26:20Z</dcterms:created>
  <dcterms:modified xsi:type="dcterms:W3CDTF">2023-03-17T03:10:28Z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