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 snapToGrid="0">
      <p:cViewPr varScale="1">
        <p:scale>
          <a:sx n="107" d="100"/>
          <a:sy n="107" d="100"/>
        </p:scale>
        <p:origin x="7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489528" y="761999"/>
            <a:ext cx="9141619" cy="533400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CO"/>
          </a:p>
        </p:txBody>
      </p:sp>
      <p:sp>
        <p:nvSpPr>
          <p:cNvPr id="8" name="Rectangle 7"/>
          <p:cNvSpPr/>
          <p:nvPr/>
        </p:nvSpPr>
        <p:spPr>
          <a:xfrm>
            <a:off x="8774545" y="761999"/>
            <a:ext cx="3421036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3/19/23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3/19/23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3/19/23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3/19/23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3/19/23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3/19/23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3/19/23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None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>
            <a:extLst>
              <a:ext uri="{FF2B5EF4-FFF2-40B4-BE49-F238E27FC236}">
                <a16:creationId xmlns:a16="http://schemas.microsoft.com/office/drawing/2014/main" id="{974CF6C2-2D1F-4973-87A0-A2AC38B21665}"/>
              </a:ext>
            </a:extLst>
          </p:cNvPr>
          <p:cNvSpPr txBox="1">
            <a:spLocks/>
          </p:cNvSpPr>
          <p:nvPr/>
        </p:nvSpPr>
        <p:spPr>
          <a:xfrm>
            <a:off x="119667" y="633046"/>
            <a:ext cx="8171478" cy="1264440"/>
          </a:xfrm>
          <a:prstGeom prst="rect">
            <a:avLst/>
          </a:prstGeom>
          <a:gradFill flip="none" rotWithShape="1">
            <a:gsLst>
              <a:gs pos="0">
                <a:schemeClr val="dk1">
                  <a:lumMod val="67000"/>
                  <a:alpha val="54000"/>
                </a:schemeClr>
              </a:gs>
              <a:gs pos="48000">
                <a:schemeClr val="dk1">
                  <a:lumMod val="97000"/>
                  <a:lumOff val="3000"/>
                  <a:alpha val="43000"/>
                </a:schemeClr>
              </a:gs>
              <a:gs pos="100000">
                <a:schemeClr val="dk1">
                  <a:lumMod val="60000"/>
                  <a:lumOff val="40000"/>
                  <a:alpha val="2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400" b="1" dirty="0">
                <a:solidFill>
                  <a:schemeClr val="bg1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¿Y el cumplimiento de las trompetas son para el futuro? </a:t>
            </a:r>
            <a:endParaRPr lang="pt-BR" sz="4400" b="1" dirty="0">
              <a:solidFill>
                <a:schemeClr val="bg1"/>
              </a:solidFill>
              <a:latin typeface="Berlin Sans FB Demi" panose="020E0802020502020306" pitchFamily="34" charset="0"/>
              <a:cs typeface="Calibri" panose="020F0502020204030204" pitchFamily="34" charset="0"/>
            </a:endParaRPr>
          </a:p>
        </p:txBody>
      </p:sp>
      <p:pic>
        <p:nvPicPr>
          <p:cNvPr id="1032" name="Picture 8" descr="LAS SIETE TROMPETAS | El Remanente">
            <a:extLst>
              <a:ext uri="{FF2B5EF4-FFF2-40B4-BE49-F238E27FC236}">
                <a16:creationId xmlns:a16="http://schemas.microsoft.com/office/drawing/2014/main" id="{47519B04-46B6-68A2-3E91-6FF618563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406" y="2134880"/>
            <a:ext cx="4164197" cy="1777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68764431-1CD3-1960-44D3-7B7006E1D5C4}"/>
              </a:ext>
            </a:extLst>
          </p:cNvPr>
          <p:cNvSpPr txBox="1">
            <a:spLocks/>
          </p:cNvSpPr>
          <p:nvPr/>
        </p:nvSpPr>
        <p:spPr>
          <a:xfrm>
            <a:off x="8801101" y="6189785"/>
            <a:ext cx="3390900" cy="668215"/>
          </a:xfrm>
          <a:prstGeom prst="rect">
            <a:avLst/>
          </a:prstGeom>
          <a:solidFill>
            <a:schemeClr val="accent5">
              <a:alpha val="48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400" b="1" dirty="0">
                <a:solidFill>
                  <a:srgbClr val="000000"/>
                </a:solidFill>
                <a:latin typeface="Montserrat" panose="02000505000000020004" pitchFamily="2" charset="0"/>
                <a:cs typeface="Calibri" panose="020F0502020204030204" pitchFamily="34" charset="0"/>
              </a:rPr>
              <a:t>Pr. Danilo Monterroso</a:t>
            </a:r>
          </a:p>
        </p:txBody>
      </p:sp>
    </p:spTree>
    <p:extLst>
      <p:ext uri="{BB962C8B-B14F-4D97-AF65-F5344CB8AC3E}">
        <p14:creationId xmlns:p14="http://schemas.microsoft.com/office/powerpoint/2010/main" val="3868413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Primera Trompeta: Apocalipsis 8:7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04DF4AE6-DF67-238B-3BCE-E0AB8781AB7C}"/>
              </a:ext>
            </a:extLst>
          </p:cNvPr>
          <p:cNvSpPr txBox="1">
            <a:spLocks/>
          </p:cNvSpPr>
          <p:nvPr/>
        </p:nvSpPr>
        <p:spPr>
          <a:xfrm>
            <a:off x="338328" y="1768735"/>
            <a:ext cx="8320161" cy="2970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"El </a:t>
            </a:r>
            <a:r>
              <a:rPr lang="es-ES" sz="3200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primer ángel tocó la trompeta</a:t>
            </a: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y hubo: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3200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Granizo y fuego mezclados con sangre</a:t>
            </a: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que fueron lanzados sobre la </a:t>
            </a:r>
            <a:r>
              <a:rPr lang="es-ES" sz="3200" b="1" u="sng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tierra</a:t>
            </a: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la tercera parte de los árboles se quemó, </a:t>
            </a: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se quemó toda la hierba verde.” </a:t>
            </a:r>
            <a:endParaRPr lang="pt-BR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220" name="Picture 4" descr="Editorial La Paz">
            <a:extLst>
              <a:ext uri="{FF2B5EF4-FFF2-40B4-BE49-F238E27FC236}">
                <a16:creationId xmlns:a16="http://schemas.microsoft.com/office/drawing/2014/main" id="{D2DEF153-2181-0B31-74E3-5C2861783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784" y="773723"/>
            <a:ext cx="3411216" cy="530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799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Segunda Trompeta: Apocalipsis 8:8-9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1450AF0-1B2E-67A6-6C36-B5B96159CB53}"/>
              </a:ext>
            </a:extLst>
          </p:cNvPr>
          <p:cNvSpPr txBox="1"/>
          <p:nvPr/>
        </p:nvSpPr>
        <p:spPr>
          <a:xfrm>
            <a:off x="227134" y="1520959"/>
            <a:ext cx="820468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000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8 ”</a:t>
            </a:r>
            <a:r>
              <a:rPr lang="es-ES" sz="3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3000" b="1" i="0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segundo ángel tocó la trompeta</a:t>
            </a:r>
            <a:r>
              <a:rPr lang="es-ES" sz="3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y como una gran montaña ardiendo en fuego fue precipitada en el </a:t>
            </a:r>
            <a:r>
              <a:rPr lang="es-ES" sz="3000" b="1" i="0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</a:t>
            </a:r>
            <a:r>
              <a:rPr lang="es-ES" sz="3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y la </a:t>
            </a:r>
            <a:r>
              <a:rPr lang="es-ES" sz="3000" b="1" i="0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tercera parte del mar se convirtió en sangre</a:t>
            </a:r>
            <a:r>
              <a:rPr lang="es-ES" sz="3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r>
              <a:rPr lang="es-ES" sz="3000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9 </a:t>
            </a:r>
            <a:r>
              <a:rPr lang="es-ES" sz="3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murió la tercera parte de los seres vivientes que estaban en el mar, y la tercera parte de las naves fue destruida.”</a:t>
            </a:r>
            <a:endParaRPr lang="es-GT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Editorial La Paz">
            <a:extLst>
              <a:ext uri="{FF2B5EF4-FFF2-40B4-BE49-F238E27FC236}">
                <a16:creationId xmlns:a16="http://schemas.microsoft.com/office/drawing/2014/main" id="{1914DC92-7CE0-B143-327A-DFBCE01CD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514" y="756138"/>
            <a:ext cx="3408485" cy="533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85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35044" y="111011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Tercera Trompeta: Apocalipsis 8:10-11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4664ED7-E60E-1B9D-2944-64E811E3F8A9}"/>
              </a:ext>
            </a:extLst>
          </p:cNvPr>
          <p:cNvSpPr txBox="1"/>
          <p:nvPr/>
        </p:nvSpPr>
        <p:spPr>
          <a:xfrm>
            <a:off x="316347" y="1268158"/>
            <a:ext cx="821348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10 ”</a:t>
            </a:r>
            <a:r>
              <a:rPr lang="es-ES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800" b="1" i="0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tercer ángel tocó la trompeta</a:t>
            </a:r>
            <a:r>
              <a:rPr lang="es-ES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y cayó del cielo una gran estrella, ardiendo como una antorcha, y </a:t>
            </a:r>
            <a:r>
              <a:rPr lang="es-ES" sz="2800" b="1" i="0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cayó sobre la tercera parte de los ríos, y sobre las fuentes de las aguas</a:t>
            </a:r>
            <a:r>
              <a:rPr lang="es-ES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s-ES" sz="2800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11 </a:t>
            </a:r>
            <a:r>
              <a:rPr lang="es-ES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el nombre de la estrella es Ajenjo. Y </a:t>
            </a:r>
            <a:r>
              <a:rPr lang="es-ES" sz="2800" b="1" i="0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 tercera parte de las aguas se convirtió en ajenjo</a:t>
            </a:r>
            <a:r>
              <a:rPr lang="es-ES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y </a:t>
            </a:r>
            <a:r>
              <a:rPr lang="es-ES" sz="2800" b="1" i="0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muchos hombres murieron </a:t>
            </a:r>
            <a:r>
              <a:rPr lang="es-ES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causa de esas </a:t>
            </a:r>
            <a:r>
              <a:rPr lang="es-ES" sz="2800" b="1" i="0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aguas</a:t>
            </a:r>
            <a:r>
              <a:rPr lang="es-ES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porque se hicieron </a:t>
            </a:r>
            <a:r>
              <a:rPr lang="es-ES" sz="2800" b="1" i="0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amargas</a:t>
            </a:r>
            <a:r>
              <a:rPr lang="es-ES" sz="2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s-GT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 descr="Cita Divina: APOCALIPSIS 9. Primer Ay y Trompetas 5 &amp; 6">
            <a:extLst>
              <a:ext uri="{FF2B5EF4-FFF2-40B4-BE49-F238E27FC236}">
                <a16:creationId xmlns:a16="http://schemas.microsoft.com/office/drawing/2014/main" id="{1A385AD7-8097-BCAC-D8F7-E2956A84D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/>
          <a:stretch/>
        </p:blipFill>
        <p:spPr bwMode="auto">
          <a:xfrm>
            <a:off x="8783514" y="773723"/>
            <a:ext cx="3408485" cy="529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60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Cuarta Trompeta: Apocalipsis 8:12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9E08B7-A38A-EBF9-9F80-03937BBD87E3}"/>
              </a:ext>
            </a:extLst>
          </p:cNvPr>
          <p:cNvSpPr txBox="1"/>
          <p:nvPr/>
        </p:nvSpPr>
        <p:spPr>
          <a:xfrm>
            <a:off x="542925" y="1738589"/>
            <a:ext cx="748445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000" b="1" i="0" baseline="30000" dirty="0">
                <a:solidFill>
                  <a:schemeClr val="bg1"/>
                </a:solidFill>
                <a:effectLst/>
                <a:latin typeface="system-ui"/>
              </a:rPr>
              <a:t>12 </a:t>
            </a:r>
            <a:r>
              <a:rPr lang="es-ES" sz="3000" b="0" i="0" dirty="0">
                <a:solidFill>
                  <a:schemeClr val="bg1"/>
                </a:solidFill>
                <a:effectLst/>
                <a:latin typeface="system-ui"/>
              </a:rPr>
              <a:t>El </a:t>
            </a:r>
            <a:r>
              <a:rPr lang="es-ES" sz="3000" b="1" i="0" u="sng" dirty="0">
                <a:solidFill>
                  <a:srgbClr val="FFFF00"/>
                </a:solidFill>
                <a:effectLst/>
                <a:latin typeface="system-ui"/>
              </a:rPr>
              <a:t>cuarto ángel tocó la trompeta</a:t>
            </a:r>
            <a:r>
              <a:rPr lang="es-ES" sz="3000" b="0" i="0" dirty="0">
                <a:solidFill>
                  <a:schemeClr val="bg1"/>
                </a:solidFill>
                <a:effectLst/>
                <a:latin typeface="system-ui"/>
              </a:rPr>
              <a:t>, y fue </a:t>
            </a:r>
            <a:r>
              <a:rPr lang="es-ES" sz="3000" b="1" i="0" u="sng" dirty="0">
                <a:solidFill>
                  <a:srgbClr val="FFFF00"/>
                </a:solidFill>
                <a:effectLst/>
                <a:latin typeface="system-ui"/>
              </a:rPr>
              <a:t>herida</a:t>
            </a:r>
            <a:r>
              <a:rPr lang="es-ES" sz="3000" b="0" i="0" dirty="0">
                <a:solidFill>
                  <a:schemeClr val="bg1"/>
                </a:solidFill>
                <a:effectLst/>
                <a:latin typeface="system-ui"/>
              </a:rPr>
              <a:t> la </a:t>
            </a:r>
            <a:r>
              <a:rPr lang="es-ES" sz="3000" b="1" i="0" u="sng" dirty="0">
                <a:solidFill>
                  <a:srgbClr val="FFFF00"/>
                </a:solidFill>
                <a:effectLst/>
                <a:latin typeface="system-ui"/>
              </a:rPr>
              <a:t>tercera parte del sol</a:t>
            </a:r>
            <a:r>
              <a:rPr lang="es-ES" sz="3000" b="0" i="0" dirty="0">
                <a:solidFill>
                  <a:schemeClr val="bg1"/>
                </a:solidFill>
                <a:effectLst/>
                <a:latin typeface="system-ui"/>
              </a:rPr>
              <a:t>, y la tercera parte de </a:t>
            </a:r>
            <a:r>
              <a:rPr lang="es-ES" sz="3000" b="1" i="0" u="sng" dirty="0">
                <a:solidFill>
                  <a:srgbClr val="FFFF00"/>
                </a:solidFill>
                <a:effectLst/>
                <a:latin typeface="system-ui"/>
              </a:rPr>
              <a:t>la luna</a:t>
            </a:r>
            <a:r>
              <a:rPr lang="es-ES" sz="3000" b="0" i="0" dirty="0">
                <a:solidFill>
                  <a:schemeClr val="bg1"/>
                </a:solidFill>
                <a:effectLst/>
                <a:latin typeface="system-ui"/>
              </a:rPr>
              <a:t>, y la tercera parte de </a:t>
            </a:r>
            <a:r>
              <a:rPr lang="es-ES" sz="3000" b="1" i="0" u="sng" dirty="0">
                <a:solidFill>
                  <a:srgbClr val="FFFF00"/>
                </a:solidFill>
                <a:effectLst/>
                <a:latin typeface="system-ui"/>
              </a:rPr>
              <a:t>las estrellas</a:t>
            </a:r>
            <a:r>
              <a:rPr lang="es-ES" sz="3000" b="0" i="0" dirty="0">
                <a:solidFill>
                  <a:schemeClr val="bg1"/>
                </a:solidFill>
                <a:effectLst/>
                <a:latin typeface="system-ui"/>
              </a:rPr>
              <a:t>, para que se oscureciese la tercera </a:t>
            </a:r>
            <a:r>
              <a:rPr lang="es-ES" sz="3000" b="1" i="0" u="sng" dirty="0">
                <a:solidFill>
                  <a:srgbClr val="FFFF00"/>
                </a:solidFill>
                <a:effectLst/>
                <a:latin typeface="system-ui"/>
              </a:rPr>
              <a:t>parte de ellos</a:t>
            </a:r>
            <a:r>
              <a:rPr lang="es-ES" sz="3000" b="0" i="0" dirty="0">
                <a:solidFill>
                  <a:schemeClr val="bg1"/>
                </a:solidFill>
                <a:effectLst/>
                <a:latin typeface="system-ui"/>
              </a:rPr>
              <a:t>, y no hubiese luz en la </a:t>
            </a:r>
            <a:r>
              <a:rPr lang="es-ES" sz="3000" b="1" i="0" u="sng" dirty="0">
                <a:solidFill>
                  <a:srgbClr val="FFFF00"/>
                </a:solidFill>
                <a:effectLst/>
                <a:latin typeface="system-ui"/>
              </a:rPr>
              <a:t>tercera parte del día</a:t>
            </a:r>
            <a:r>
              <a:rPr lang="es-ES" sz="3000" b="0" i="0" dirty="0">
                <a:solidFill>
                  <a:schemeClr val="bg1"/>
                </a:solidFill>
                <a:effectLst/>
                <a:latin typeface="system-ui"/>
              </a:rPr>
              <a:t>, y asimismo de </a:t>
            </a:r>
            <a:r>
              <a:rPr lang="es-ES" sz="3000" b="1" i="0" u="sng" dirty="0">
                <a:solidFill>
                  <a:srgbClr val="FFFF00"/>
                </a:solidFill>
                <a:effectLst/>
                <a:latin typeface="system-ui"/>
              </a:rPr>
              <a:t>la noche</a:t>
            </a:r>
            <a:r>
              <a:rPr lang="es-ES" sz="3000" b="0" i="0" dirty="0">
                <a:solidFill>
                  <a:schemeClr val="bg1"/>
                </a:solidFill>
                <a:effectLst/>
                <a:latin typeface="system-ui"/>
              </a:rPr>
              <a:t>.</a:t>
            </a:r>
            <a:endParaRPr lang="es-GT" sz="3000" dirty="0">
              <a:solidFill>
                <a:schemeClr val="bg1"/>
              </a:solidFill>
            </a:endParaRPr>
          </a:p>
        </p:txBody>
      </p:sp>
      <p:pic>
        <p:nvPicPr>
          <p:cNvPr id="14342" name="Picture 6" descr="La Cuarta Trompeta De Juicio (Parte 1) - Viviendo Por la Fe">
            <a:extLst>
              <a:ext uri="{FF2B5EF4-FFF2-40B4-BE49-F238E27FC236}">
                <a16:creationId xmlns:a16="http://schemas.microsoft.com/office/drawing/2014/main" id="{F39DD4FB-1252-B2EB-F5F9-DB3F2AC1CB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90"/>
          <a:stretch/>
        </p:blipFill>
        <p:spPr bwMode="auto">
          <a:xfrm>
            <a:off x="8783515" y="775004"/>
            <a:ext cx="3408485" cy="530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Las 7 Trompetas – Lino Fino | Jesus is coming, Bible prophecy, End times  prophecy">
            <a:extLst>
              <a:ext uri="{FF2B5EF4-FFF2-40B4-BE49-F238E27FC236}">
                <a16:creationId xmlns:a16="http://schemas.microsoft.com/office/drawing/2014/main" id="{5953E90F-AD1B-F10E-69F0-1B71F3E43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986" y="4098476"/>
            <a:ext cx="2126272" cy="198452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88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8" y="383572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Apocalipsis 8:13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261727E-ADDB-8CEE-3253-4B551EE74440}"/>
              </a:ext>
            </a:extLst>
          </p:cNvPr>
          <p:cNvSpPr txBox="1"/>
          <p:nvPr/>
        </p:nvSpPr>
        <p:spPr>
          <a:xfrm>
            <a:off x="338328" y="1868296"/>
            <a:ext cx="804496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3000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s-ES" sz="3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miré, y oí a un </a:t>
            </a:r>
            <a:r>
              <a:rPr lang="es-ES" sz="3000" b="1" i="0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ángel volar </a:t>
            </a:r>
            <a:r>
              <a:rPr lang="es-ES" sz="3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por en medio del cielo, diciendo a gran voz: </a:t>
            </a:r>
            <a:r>
              <a:rPr lang="es-ES" sz="3000" b="1" i="0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¡Ay, ay, ay, de los que moran en la tierra</a:t>
            </a:r>
            <a:r>
              <a:rPr lang="es-ES" sz="3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a causa de los </a:t>
            </a:r>
            <a:r>
              <a:rPr lang="es-ES" sz="3000" b="1" i="0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otros toques de trompeta que están para sonar los tres ángeles</a:t>
            </a:r>
            <a:r>
              <a:rPr lang="es-ES" sz="3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s-GT" sz="3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915304C-DED5-880C-A95E-B620415E53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359" y="760464"/>
            <a:ext cx="3443422" cy="529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7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26251" y="5503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Quinta Trompeta: Apocalipsis 9:1-6,12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9A323FE-39AA-7EAB-FC10-99A2023484AA}"/>
              </a:ext>
            </a:extLst>
          </p:cNvPr>
          <p:cNvSpPr txBox="1"/>
          <p:nvPr/>
        </p:nvSpPr>
        <p:spPr>
          <a:xfrm>
            <a:off x="280078" y="1230650"/>
            <a:ext cx="837155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b="1" i="0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quinto ángel tocó la trompeta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y vi una estrella que cayó del cielo a la tierra; y se le dio la llave del pozo del abismo. </a:t>
            </a:r>
            <a:r>
              <a:rPr lang="es-ES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abrió el pozo del abismo, y subió humo del pozo como humo de un gran horno; y </a:t>
            </a:r>
            <a:r>
              <a:rPr lang="es-ES" b="1" i="0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oscureció el sol y el aire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por el humo del pozo. </a:t>
            </a:r>
            <a:r>
              <a:rPr lang="es-ES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3 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b="1" i="0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del humo salieron langostas sobre la tierra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 y </a:t>
            </a:r>
            <a:r>
              <a:rPr lang="es-ES" b="1" i="0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 les dio poder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como tienen poder los </a:t>
            </a:r>
            <a:r>
              <a:rPr lang="es-ES" b="1" i="0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escorpiones de la tierra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s-ES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4 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se les mandó que no dañasen a la hierba de la tierra, ni a cosa verde alguna, ni a ningún árbol, sino solamente </a:t>
            </a:r>
            <a:r>
              <a:rPr lang="es-ES" b="1" i="0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los hombres que no tuviesen el sello de Dios en sus frentes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s-ES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5 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les fue dado, </a:t>
            </a:r>
            <a:r>
              <a:rPr lang="es-ES" b="1" i="0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que los matasen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sino que los atormentasen cinco meses; y su tormento era como tormento de escorpión cuando hiere al hombre. </a:t>
            </a:r>
            <a:r>
              <a:rPr lang="es-ES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6 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en aquellos días </a:t>
            </a:r>
            <a:r>
              <a:rPr lang="es-ES" b="1" i="0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 hombres buscarán la muerte, pero no la hallarán; y ansiarán morir, pero la muerte huirá de ellos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G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24E53D9-BE17-A410-DE5E-19F6705C1C87}"/>
              </a:ext>
            </a:extLst>
          </p:cNvPr>
          <p:cNvSpPr txBox="1"/>
          <p:nvPr/>
        </p:nvSpPr>
        <p:spPr>
          <a:xfrm>
            <a:off x="280078" y="4496052"/>
            <a:ext cx="7203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b="1" i="0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primer ay pasó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he aquí, vienen aún dos ayes después de esto.</a:t>
            </a:r>
            <a:endParaRPr lang="es-G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8" name="Picture 4" descr="Quinta y sexta trompeta: ataques demoniacos y militares (Ap. 9) –  Explorando la fe">
            <a:extLst>
              <a:ext uri="{FF2B5EF4-FFF2-40B4-BE49-F238E27FC236}">
                <a16:creationId xmlns:a16="http://schemas.microsoft.com/office/drawing/2014/main" id="{34F6F3DC-553A-92AD-0445-04A85E25C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138" y="740751"/>
            <a:ext cx="3434862" cy="535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90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73497" y="0"/>
            <a:ext cx="7315200" cy="91440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Sexta Trompeta: Apocalipsis 9:13-16, 20,21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5CF18AF-7144-D333-BF4D-CC0A766AD177}"/>
              </a:ext>
            </a:extLst>
          </p:cNvPr>
          <p:cNvSpPr txBox="1"/>
          <p:nvPr/>
        </p:nvSpPr>
        <p:spPr>
          <a:xfrm>
            <a:off x="276781" y="1097291"/>
            <a:ext cx="826934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b="1" i="0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sexto ángel tocó la trompeta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y oí una voz de entre los cuatro cuernos del altar de oro que estaba delante de Dios, </a:t>
            </a:r>
            <a:r>
              <a:rPr lang="es-ES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diciendo al sexto ángel que tenía la trompeta: Desata a los cuatro ángeles que están atados junto al gran río Éufrates. </a:t>
            </a:r>
            <a:r>
              <a:rPr lang="es-ES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fueron desatados los cuatro ángeles que estaban preparados para la hora, día, mes y año, </a:t>
            </a:r>
            <a:r>
              <a:rPr lang="es-ES" b="1" i="0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fin de matar a la tercera parte de los hombres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s-ES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el número de los ejércitos de los jinetes era doscientos millones. Yo oí su número.</a:t>
            </a:r>
            <a:endParaRPr lang="es-G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10BB3FD-EF88-BC25-470F-165EFD42A5A9}"/>
              </a:ext>
            </a:extLst>
          </p:cNvPr>
          <p:cNvSpPr txBox="1"/>
          <p:nvPr/>
        </p:nvSpPr>
        <p:spPr>
          <a:xfrm>
            <a:off x="276780" y="3246429"/>
            <a:ext cx="82693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20 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los otros hombres que no fueron muertos con estas plagas, </a:t>
            </a:r>
            <a:r>
              <a:rPr lang="es-ES" b="1" i="0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 aun así se arrepintieron de las obras de sus manos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ni dejaron de adorar a los demonios, y a las imágenes de oro, de plata, de bronce, de piedra y de madera, las cuales no pueden ver, ni oír, ni andar; </a:t>
            </a:r>
            <a:r>
              <a:rPr lang="es-ES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21 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no se arrepintieron de sus homicidios, ni de sus hechicerías, ni de su fornicación, ni de sus hurtos.</a:t>
            </a:r>
            <a:endParaRPr lang="es-G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A12FCBD-F0A7-A2AE-39F2-80D6A22BF9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5930" y="773723"/>
            <a:ext cx="3426069" cy="531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2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5913" y="70338"/>
            <a:ext cx="7504410" cy="7121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Séptima Trompeta: Apocalipsis 9:13-16, 20,21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746304-7B70-5A76-8213-334F91F66FA5}"/>
              </a:ext>
            </a:extLst>
          </p:cNvPr>
          <p:cNvSpPr txBox="1"/>
          <p:nvPr/>
        </p:nvSpPr>
        <p:spPr>
          <a:xfrm>
            <a:off x="230066" y="1083668"/>
            <a:ext cx="810504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b="1" i="0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séptimo ángel tocó la trompeta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y hubo grandes </a:t>
            </a:r>
            <a:r>
              <a:rPr lang="es-ES" b="1" i="0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voces en el cielo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que decían: </a:t>
            </a:r>
            <a:r>
              <a:rPr lang="es-ES" b="1" i="0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 reinos del mundo han venido a ser de nuestro Señor y de su Cristo; y él reinará por los siglos de los siglos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  <a:r>
              <a:rPr lang="es-ES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los veinticuatro ancianos que estaban sentados delante de Dios en sus tronos, se postraron sobre sus rostros, y adoraron a Dios, </a:t>
            </a:r>
            <a:r>
              <a:rPr lang="es-ES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s-ES" b="1" i="0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diciendo: Te damos gracias, Señor Dios Todopoderoso, el que eres y que eras y que has de venir, porque has tomado tu gran poder, y has reinado.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18 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se airaron las naciones, y tu ira ha venido, y el tiempo de juzgar a los muertos, y de dar el galardón a tus siervos los profetas, a los santos, y a los que temen tu nombre, a los pequeños y a los grandes, y de destruir a los que destruyen la tierra.</a:t>
            </a:r>
          </a:p>
          <a:p>
            <a:pPr algn="just"/>
            <a:r>
              <a:rPr lang="es-ES" b="1" i="0" baseline="300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19 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 el templo de Dios fue abierto en el cielo, y el arca de su pacto se veía en el templo. Y hubo relámpagos, voces, truenos, un terremoto y grande granizo.</a:t>
            </a:r>
          </a:p>
        </p:txBody>
      </p:sp>
      <p:sp>
        <p:nvSpPr>
          <p:cNvPr id="7" name="AutoShape 6" descr="La segunda venida de Jesús">
            <a:extLst>
              <a:ext uri="{FF2B5EF4-FFF2-40B4-BE49-F238E27FC236}">
                <a16:creationId xmlns:a16="http://schemas.microsoft.com/office/drawing/2014/main" id="{ADFD1C9B-A62D-2222-94B7-85838096BB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GT"/>
          </a:p>
        </p:txBody>
      </p:sp>
      <p:pic>
        <p:nvPicPr>
          <p:cNvPr id="18442" name="Picture 10" descr="La segunda venida de Jesús - Estudio Bíblico">
            <a:extLst>
              <a:ext uri="{FF2B5EF4-FFF2-40B4-BE49-F238E27FC236}">
                <a16:creationId xmlns:a16="http://schemas.microsoft.com/office/drawing/2014/main" id="{CEC837BA-BD05-3B5E-327B-C165CB9F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2024" y="782514"/>
            <a:ext cx="3429975" cy="52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14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8AE7A3-28FC-94C0-1028-4621B8BAD93D}"/>
              </a:ext>
            </a:extLst>
          </p:cNvPr>
          <p:cNvSpPr txBox="1">
            <a:spLocks/>
          </p:cNvSpPr>
          <p:nvPr/>
        </p:nvSpPr>
        <p:spPr>
          <a:xfrm>
            <a:off x="171273" y="53589"/>
            <a:ext cx="2565128" cy="7303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tx1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TROMPETA</a:t>
            </a:r>
          </a:p>
        </p:txBody>
      </p:sp>
      <p:pic>
        <p:nvPicPr>
          <p:cNvPr id="3074" name="Picture 2" descr="Trompeta Immagini - Sfoglia 700 foto, vettoriali e video Stock | Adobe Stock">
            <a:extLst>
              <a:ext uri="{FF2B5EF4-FFF2-40B4-BE49-F238E27FC236}">
                <a16:creationId xmlns:a16="http://schemas.microsoft.com/office/drawing/2014/main" id="{EFDDF3E6-691E-7B18-04F3-2A2919E130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65" b="15079"/>
          <a:stretch/>
        </p:blipFill>
        <p:spPr bwMode="auto">
          <a:xfrm>
            <a:off x="7605346" y="63502"/>
            <a:ext cx="3688007" cy="1978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E4D1B24-3EF6-3E76-7230-BE92ABD51A45}"/>
              </a:ext>
            </a:extLst>
          </p:cNvPr>
          <p:cNvSpPr txBox="1"/>
          <p:nvPr/>
        </p:nvSpPr>
        <p:spPr>
          <a:xfrm>
            <a:off x="171273" y="919697"/>
            <a:ext cx="70032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La trompeta es un </a:t>
            </a:r>
            <a:r>
              <a:rPr lang="es-E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instrumento musical de viento</a:t>
            </a:r>
            <a:r>
              <a:rPr lang="es-ES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, que pertenece a la familia de los </a:t>
            </a:r>
            <a:r>
              <a:rPr lang="es-E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instrumentos de viento metal</a:t>
            </a:r>
            <a:r>
              <a:rPr lang="es-ES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o metales</a:t>
            </a:r>
            <a:r>
              <a:rPr lang="es-E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  <a:r>
              <a:rPr lang="es-ES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El </a:t>
            </a:r>
            <a:r>
              <a:rPr lang="es-E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sonido</a:t>
            </a:r>
            <a:r>
              <a:rPr lang="es-ES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se produce gracias a la </a:t>
            </a:r>
            <a:r>
              <a:rPr lang="es-E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vibración</a:t>
            </a:r>
            <a:r>
              <a:rPr lang="es-ES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de los </a:t>
            </a:r>
            <a:r>
              <a:rPr lang="es-E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labios</a:t>
            </a:r>
            <a:r>
              <a:rPr lang="es-ES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del intérprete en la parte denominada </a:t>
            </a:r>
            <a:r>
              <a:rPr lang="es-E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boquilla </a:t>
            </a:r>
            <a:r>
              <a:rPr lang="es-ES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 partir de la columna del </a:t>
            </a:r>
            <a:r>
              <a:rPr lang="es-E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aire.</a:t>
            </a:r>
            <a:endParaRPr lang="es-GT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043E1EA-534D-732B-4168-5E1E1AAA12B3}"/>
              </a:ext>
            </a:extLst>
          </p:cNvPr>
          <p:cNvSpPr txBox="1"/>
          <p:nvPr/>
        </p:nvSpPr>
        <p:spPr>
          <a:xfrm>
            <a:off x="171273" y="3306814"/>
            <a:ext cx="71272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El shofar se elaboraba siempre con el </a:t>
            </a:r>
            <a:r>
              <a:rPr lang="es-E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cuerno</a:t>
            </a:r>
            <a:r>
              <a:rPr lang="es-ES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de un "animal puro" o "limpio" como son considerados el </a:t>
            </a:r>
            <a:r>
              <a:rPr lang="es-E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carnero</a:t>
            </a:r>
            <a:r>
              <a:rPr lang="es-ES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, la cabra, el </a:t>
            </a:r>
            <a:r>
              <a:rPr lang="es-E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antílope</a:t>
            </a:r>
            <a:r>
              <a:rPr lang="es-ES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o la gacela, pero no la vaca o el toro.</a:t>
            </a:r>
          </a:p>
          <a:p>
            <a:pPr algn="just"/>
            <a:endParaRPr lang="es-ES" b="0" i="0" dirty="0">
              <a:solidFill>
                <a:srgbClr val="000000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just"/>
            <a:r>
              <a:rPr lang="es-ES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Este </a:t>
            </a:r>
            <a:r>
              <a:rPr lang="es-E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instrumento de viento</a:t>
            </a:r>
            <a:r>
              <a:rPr lang="es-ES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 es uno de los más antiguos conocidos por el hombre, usado por los </a:t>
            </a:r>
            <a:r>
              <a:rPr lang="es-E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hebreos </a:t>
            </a:r>
            <a:r>
              <a:rPr lang="es-ES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desde hace más de </a:t>
            </a:r>
            <a:r>
              <a:rPr lang="es-ES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3,000</a:t>
            </a:r>
            <a:r>
              <a:rPr lang="es-ES" b="0" i="0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 años. </a:t>
            </a:r>
          </a:p>
          <a:p>
            <a:pPr algn="just"/>
            <a:endParaRPr lang="es-ES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F924D1CD-B710-21B2-ECCD-5E0B96113610}"/>
              </a:ext>
            </a:extLst>
          </p:cNvPr>
          <p:cNvSpPr txBox="1">
            <a:spLocks/>
          </p:cNvSpPr>
          <p:nvPr/>
        </p:nvSpPr>
        <p:spPr>
          <a:xfrm>
            <a:off x="171273" y="2446959"/>
            <a:ext cx="2335444" cy="78925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tx1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CHOFAR</a:t>
            </a:r>
          </a:p>
        </p:txBody>
      </p:sp>
      <p:pic>
        <p:nvPicPr>
          <p:cNvPr id="3076" name="Picture 4" descr="La Fiesta de las Trompetas: Un momento decisivo en la historia | Iglesia de  Dios Unida">
            <a:extLst>
              <a:ext uri="{FF2B5EF4-FFF2-40B4-BE49-F238E27FC236}">
                <a16:creationId xmlns:a16="http://schemas.microsoft.com/office/drawing/2014/main" id="{DB8458A9-DE79-7ED5-07E9-E41FC0210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1" t="7252" r="10872"/>
          <a:stretch/>
        </p:blipFill>
        <p:spPr bwMode="auto">
          <a:xfrm>
            <a:off x="7697666" y="2198723"/>
            <a:ext cx="3503366" cy="281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607D445-B734-7951-2368-7CE48DDD9731}"/>
              </a:ext>
            </a:extLst>
          </p:cNvPr>
          <p:cNvSpPr txBox="1"/>
          <p:nvPr/>
        </p:nvSpPr>
        <p:spPr>
          <a:xfrm>
            <a:off x="315072" y="5582230"/>
            <a:ext cx="11378698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ES" b="1" i="0" dirty="0">
                <a:solidFill>
                  <a:schemeClr val="bg1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A través de los años el chofar fue evolucionando, después de ser fabricado por cuernos de animales, lo empezaron a hacer de bronce y de plata, siempre siguiendo el mismo formato; pero pasando el tiempo y las generaciones llegó a ser  lo que hoy en día conocemos como trompeta.  </a:t>
            </a:r>
          </a:p>
          <a:p>
            <a:pPr algn="just"/>
            <a:endParaRPr lang="es-ES" b="1" dirty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774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8AE7A3-28FC-94C0-1028-4621B8BAD93D}"/>
              </a:ext>
            </a:extLst>
          </p:cNvPr>
          <p:cNvSpPr txBox="1">
            <a:spLocks/>
          </p:cNvSpPr>
          <p:nvPr/>
        </p:nvSpPr>
        <p:spPr>
          <a:xfrm>
            <a:off x="4807541" y="295855"/>
            <a:ext cx="6127859" cy="8813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tx1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 Dos datos interesantes para el que ejecuta o toca la trompeta</a:t>
            </a:r>
          </a:p>
        </p:txBody>
      </p:sp>
      <p:pic>
        <p:nvPicPr>
          <p:cNvPr id="4098" name="Picture 2" descr="Trompetista, música, Fondo de pantalla HD | Peakpx">
            <a:extLst>
              <a:ext uri="{FF2B5EF4-FFF2-40B4-BE49-F238E27FC236}">
                <a16:creationId xmlns:a16="http://schemas.microsoft.com/office/drawing/2014/main" id="{EF17E2C4-DFAF-22DD-11BB-1833BE632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8" y="156713"/>
            <a:ext cx="4633546" cy="34867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CF2012-86CD-FB4F-41E7-A423DB46CD11}"/>
              </a:ext>
            </a:extLst>
          </p:cNvPr>
          <p:cNvSpPr txBox="1"/>
          <p:nvPr/>
        </p:nvSpPr>
        <p:spPr>
          <a:xfrm>
            <a:off x="5761816" y="1377470"/>
            <a:ext cx="4199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Debe tener buen aire.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Debe tener buena embocadura.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E3CD94E-6299-77E8-A3EF-B531CEEE10F1}"/>
              </a:ext>
            </a:extLst>
          </p:cNvPr>
          <p:cNvSpPr txBox="1"/>
          <p:nvPr/>
        </p:nvSpPr>
        <p:spPr>
          <a:xfrm>
            <a:off x="6667325" y="2291593"/>
            <a:ext cx="344801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Dará un sonido certero, a la trompeta.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Dará un sonido claro a la trompeta.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Dará un sonido agradable a la trompeta.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F6DE9C1-0300-5216-733A-6CBA95A5EC9A}"/>
              </a:ext>
            </a:extLst>
          </p:cNvPr>
          <p:cNvSpPr txBox="1"/>
          <p:nvPr/>
        </p:nvSpPr>
        <p:spPr>
          <a:xfrm>
            <a:off x="4666236" y="2443127"/>
            <a:ext cx="173428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 la persona tiene estas dos cualidades </a:t>
            </a:r>
            <a:endParaRPr lang="es-GT" dirty="0"/>
          </a:p>
        </p:txBody>
      </p:sp>
      <p:sp>
        <p:nvSpPr>
          <p:cNvPr id="13" name="Cerrar llave 12">
            <a:extLst>
              <a:ext uri="{FF2B5EF4-FFF2-40B4-BE49-F238E27FC236}">
                <a16:creationId xmlns:a16="http://schemas.microsoft.com/office/drawing/2014/main" id="{09E7FECA-AA2C-DA9D-B0A9-034FC9BB6304}"/>
              </a:ext>
            </a:extLst>
          </p:cNvPr>
          <p:cNvSpPr/>
          <p:nvPr/>
        </p:nvSpPr>
        <p:spPr>
          <a:xfrm>
            <a:off x="9791725" y="2089870"/>
            <a:ext cx="509954" cy="1905140"/>
          </a:xfrm>
          <a:prstGeom prst="rightBrace">
            <a:avLst/>
          </a:prstGeom>
          <a:ln>
            <a:solidFill>
              <a:srgbClr val="002060">
                <a:alpha val="50000"/>
              </a:srgb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B8FEE6A-AFA7-199F-EF0A-8869DDB525FE}"/>
              </a:ext>
            </a:extLst>
          </p:cNvPr>
          <p:cNvSpPr txBox="1"/>
          <p:nvPr/>
        </p:nvSpPr>
        <p:spPr>
          <a:xfrm>
            <a:off x="10301679" y="2237985"/>
            <a:ext cx="17313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 el sonido llegará con buena aceptación a los que escuchan.</a:t>
            </a:r>
            <a:endParaRPr lang="es-GT" dirty="0"/>
          </a:p>
        </p:txBody>
      </p:sp>
      <p:sp>
        <p:nvSpPr>
          <p:cNvPr id="16" name="Cerrar llave 15">
            <a:extLst>
              <a:ext uri="{FF2B5EF4-FFF2-40B4-BE49-F238E27FC236}">
                <a16:creationId xmlns:a16="http://schemas.microsoft.com/office/drawing/2014/main" id="{34EFEE4A-D78C-B1AC-EA4D-684B921A2ACC}"/>
              </a:ext>
            </a:extLst>
          </p:cNvPr>
          <p:cNvSpPr/>
          <p:nvPr/>
        </p:nvSpPr>
        <p:spPr>
          <a:xfrm>
            <a:off x="6173065" y="2165277"/>
            <a:ext cx="509954" cy="1754326"/>
          </a:xfrm>
          <a:prstGeom prst="rightBrace">
            <a:avLst/>
          </a:prstGeom>
          <a:ln>
            <a:solidFill>
              <a:srgbClr val="002060">
                <a:alpha val="50000"/>
              </a:srgb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A229D98D-A2F5-8460-8EEC-DB89F9F75D09}"/>
              </a:ext>
            </a:extLst>
          </p:cNvPr>
          <p:cNvSpPr txBox="1">
            <a:spLocks/>
          </p:cNvSpPr>
          <p:nvPr/>
        </p:nvSpPr>
        <p:spPr>
          <a:xfrm>
            <a:off x="434182" y="4413902"/>
            <a:ext cx="1128615" cy="3640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>
                <a:solidFill>
                  <a:schemeClr val="tx1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PERO</a:t>
            </a:r>
          </a:p>
        </p:txBody>
      </p:sp>
      <p:sp>
        <p:nvSpPr>
          <p:cNvPr id="18" name="Título 1">
            <a:extLst>
              <a:ext uri="{FF2B5EF4-FFF2-40B4-BE49-F238E27FC236}">
                <a16:creationId xmlns:a16="http://schemas.microsoft.com/office/drawing/2014/main" id="{2B9309CA-5C07-6FD0-C1D2-86748D188BA3}"/>
              </a:ext>
            </a:extLst>
          </p:cNvPr>
          <p:cNvSpPr txBox="1">
            <a:spLocks/>
          </p:cNvSpPr>
          <p:nvPr/>
        </p:nvSpPr>
        <p:spPr>
          <a:xfrm>
            <a:off x="2885320" y="4271355"/>
            <a:ext cx="4460945" cy="63802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>
                <a:solidFill>
                  <a:schemeClr val="tx1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La trompeta también debe estar en buen estado</a:t>
            </a:r>
          </a:p>
        </p:txBody>
      </p:sp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61499D98-8F50-7D97-0F2A-0587E6B85FA2}"/>
              </a:ext>
            </a:extLst>
          </p:cNvPr>
          <p:cNvSpPr/>
          <p:nvPr/>
        </p:nvSpPr>
        <p:spPr>
          <a:xfrm>
            <a:off x="1704431" y="4338770"/>
            <a:ext cx="1020724" cy="514317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0" name="Flecha: a la derecha 19">
            <a:extLst>
              <a:ext uri="{FF2B5EF4-FFF2-40B4-BE49-F238E27FC236}">
                <a16:creationId xmlns:a16="http://schemas.microsoft.com/office/drawing/2014/main" id="{FF7A5A97-A49F-96D6-4100-4526A4EC84E7}"/>
              </a:ext>
            </a:extLst>
          </p:cNvPr>
          <p:cNvSpPr/>
          <p:nvPr/>
        </p:nvSpPr>
        <p:spPr>
          <a:xfrm>
            <a:off x="7466446" y="4329912"/>
            <a:ext cx="1082995" cy="526909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4AA319E6-DF54-F2B3-A8B3-A210255E4324}"/>
              </a:ext>
            </a:extLst>
          </p:cNvPr>
          <p:cNvSpPr txBox="1">
            <a:spLocks/>
          </p:cNvSpPr>
          <p:nvPr/>
        </p:nvSpPr>
        <p:spPr>
          <a:xfrm>
            <a:off x="8656223" y="4226389"/>
            <a:ext cx="2583515" cy="7279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>
                <a:solidFill>
                  <a:schemeClr val="tx1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Para que el sonido llegue con claridad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6F2094A-E963-479B-B66A-94AD9259AF56}"/>
              </a:ext>
            </a:extLst>
          </p:cNvPr>
          <p:cNvSpPr txBox="1"/>
          <p:nvPr/>
        </p:nvSpPr>
        <p:spPr>
          <a:xfrm>
            <a:off x="570735" y="5822989"/>
            <a:ext cx="17342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Si la persona</a:t>
            </a:r>
            <a:endParaRPr lang="es-GT" dirty="0"/>
          </a:p>
        </p:txBody>
      </p:sp>
      <p:sp>
        <p:nvSpPr>
          <p:cNvPr id="23" name="Cerrar llave 22">
            <a:extLst>
              <a:ext uri="{FF2B5EF4-FFF2-40B4-BE49-F238E27FC236}">
                <a16:creationId xmlns:a16="http://schemas.microsoft.com/office/drawing/2014/main" id="{5A884315-19F1-B367-FF69-F2D711F24C5F}"/>
              </a:ext>
            </a:extLst>
          </p:cNvPr>
          <p:cNvSpPr/>
          <p:nvPr/>
        </p:nvSpPr>
        <p:spPr>
          <a:xfrm>
            <a:off x="2159903" y="5387281"/>
            <a:ext cx="509954" cy="1338546"/>
          </a:xfrm>
          <a:prstGeom prst="rightBrace">
            <a:avLst/>
          </a:prstGeom>
          <a:ln>
            <a:solidFill>
              <a:srgbClr val="002060">
                <a:alpha val="50000"/>
              </a:srgb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7973A41-73F9-5BD5-3AFA-820A80EB8524}"/>
              </a:ext>
            </a:extLst>
          </p:cNvPr>
          <p:cNvSpPr txBox="1"/>
          <p:nvPr/>
        </p:nvSpPr>
        <p:spPr>
          <a:xfrm>
            <a:off x="2723723" y="5362552"/>
            <a:ext cx="36200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tiene una trompeta en buen estado.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tiene buen aire.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 tiene buena embocadura.</a:t>
            </a:r>
          </a:p>
        </p:txBody>
      </p:sp>
      <p:sp>
        <p:nvSpPr>
          <p:cNvPr id="25" name="Cerrar llave 24">
            <a:extLst>
              <a:ext uri="{FF2B5EF4-FFF2-40B4-BE49-F238E27FC236}">
                <a16:creationId xmlns:a16="http://schemas.microsoft.com/office/drawing/2014/main" id="{900F789D-047A-B79D-7C12-2563B6AEC572}"/>
              </a:ext>
            </a:extLst>
          </p:cNvPr>
          <p:cNvSpPr/>
          <p:nvPr/>
        </p:nvSpPr>
        <p:spPr>
          <a:xfrm>
            <a:off x="6252519" y="5269086"/>
            <a:ext cx="509954" cy="1477139"/>
          </a:xfrm>
          <a:prstGeom prst="rightBrace">
            <a:avLst/>
          </a:prstGeom>
          <a:ln>
            <a:solidFill>
              <a:srgbClr val="002060">
                <a:alpha val="50000"/>
              </a:srgb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DB93FE9-B70E-1CDC-0936-53788EE6AA29}"/>
              </a:ext>
            </a:extLst>
          </p:cNvPr>
          <p:cNvSpPr txBox="1"/>
          <p:nvPr/>
        </p:nvSpPr>
        <p:spPr>
          <a:xfrm>
            <a:off x="6759567" y="5303500"/>
            <a:ext cx="489899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sonido que transmite es desagradable.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sonido que transmite no se entiende.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 sonido se convierte en ruido.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Ofende al oído.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Da un sonido distorsionado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9881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5" grpId="0"/>
      <p:bldP spid="17" grpId="0" animBg="1"/>
      <p:bldP spid="18" grpId="0" animBg="1"/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0C17B-A85D-D34B-7DA1-5A38FE6BFC28}"/>
              </a:ext>
            </a:extLst>
          </p:cNvPr>
          <p:cNvSpPr txBox="1">
            <a:spLocks/>
          </p:cNvSpPr>
          <p:nvPr/>
        </p:nvSpPr>
        <p:spPr>
          <a:xfrm>
            <a:off x="327892" y="193429"/>
            <a:ext cx="6127859" cy="73033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>
                <a:solidFill>
                  <a:schemeClr val="tx1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Las trompetas en el antiguo Israel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8D66244-98BF-B160-C520-2425E8A6385A}"/>
              </a:ext>
            </a:extLst>
          </p:cNvPr>
          <p:cNvSpPr txBox="1"/>
          <p:nvPr/>
        </p:nvSpPr>
        <p:spPr>
          <a:xfrm>
            <a:off x="327892" y="1076719"/>
            <a:ext cx="8612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000000"/>
                </a:solidFill>
                <a:effectLst/>
                <a:latin typeface="Aharoni" panose="02010803020104030203" pitchFamily="2" charset="-79"/>
                <a:cs typeface="Aharoni" panose="02010803020104030203" pitchFamily="2" charset="-79"/>
              </a:rPr>
              <a:t>Las trompetas eran una parte importante de la vida diaria del antiguo Israel</a:t>
            </a:r>
            <a:r>
              <a:rPr lang="es-ES" dirty="0">
                <a:solidFill>
                  <a:srgbClr val="00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es-GT" dirty="0">
              <a:solidFill>
                <a:srgbClr val="00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D446C3F-42C6-4075-8BAA-5FC781AB217C}"/>
              </a:ext>
            </a:extLst>
          </p:cNvPr>
          <p:cNvSpPr txBox="1"/>
          <p:nvPr/>
        </p:nvSpPr>
        <p:spPr>
          <a:xfrm>
            <a:off x="565284" y="2022203"/>
            <a:ext cx="3202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El pueblo relacionaba su sonido</a:t>
            </a:r>
            <a:endParaRPr lang="es-GT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8202408-1FD8-5D1D-7BD9-E8F80F961F03}"/>
              </a:ext>
            </a:extLst>
          </p:cNvPr>
          <p:cNvSpPr txBox="1"/>
          <p:nvPr/>
        </p:nvSpPr>
        <p:spPr>
          <a:xfrm>
            <a:off x="4142274" y="1606703"/>
            <a:ext cx="424009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Con el culto o adoración en el Templo.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 las batallas.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En época de cosecha.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durante las festividades.</a:t>
            </a:r>
            <a:endParaRPr lang="es-GT" dirty="0"/>
          </a:p>
        </p:txBody>
      </p:sp>
      <p:sp>
        <p:nvSpPr>
          <p:cNvPr id="8" name="Cerrar llave 7">
            <a:extLst>
              <a:ext uri="{FF2B5EF4-FFF2-40B4-BE49-F238E27FC236}">
                <a16:creationId xmlns:a16="http://schemas.microsoft.com/office/drawing/2014/main" id="{E5D73994-7E7B-650F-541B-92A9FA6807A7}"/>
              </a:ext>
            </a:extLst>
          </p:cNvPr>
          <p:cNvSpPr/>
          <p:nvPr/>
        </p:nvSpPr>
        <p:spPr>
          <a:xfrm>
            <a:off x="3541839" y="1489003"/>
            <a:ext cx="509954" cy="1435731"/>
          </a:xfrm>
          <a:prstGeom prst="rightBrace">
            <a:avLst/>
          </a:prstGeom>
          <a:ln>
            <a:solidFill>
              <a:srgbClr val="002060">
                <a:alpha val="50000"/>
              </a:srgb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9" name="Cerrar llave 8">
            <a:extLst>
              <a:ext uri="{FF2B5EF4-FFF2-40B4-BE49-F238E27FC236}">
                <a16:creationId xmlns:a16="http://schemas.microsoft.com/office/drawing/2014/main" id="{1EA8B27D-DE3A-AAA3-E263-353D02A637D2}"/>
              </a:ext>
            </a:extLst>
          </p:cNvPr>
          <p:cNvSpPr/>
          <p:nvPr/>
        </p:nvSpPr>
        <p:spPr>
          <a:xfrm>
            <a:off x="8127388" y="1446051"/>
            <a:ext cx="509954" cy="1435731"/>
          </a:xfrm>
          <a:prstGeom prst="rightBrace">
            <a:avLst/>
          </a:prstGeom>
          <a:ln>
            <a:solidFill>
              <a:srgbClr val="002060">
                <a:alpha val="50000"/>
              </a:srgb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23CB22A-0DD8-30FF-3B13-7A0470930834}"/>
              </a:ext>
            </a:extLst>
          </p:cNvPr>
          <p:cNvSpPr txBox="1"/>
          <p:nvPr/>
        </p:nvSpPr>
        <p:spPr>
          <a:xfrm>
            <a:off x="8940134" y="1699037"/>
            <a:ext cx="23491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dirty="0"/>
              <a:t>Números 10:8-10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GT" dirty="0"/>
              <a:t>2 Crónicas 13:14,15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FB5F459-6C9A-A2A7-3151-9679B37569AF}"/>
              </a:ext>
            </a:extLst>
          </p:cNvPr>
          <p:cNvSpPr txBox="1"/>
          <p:nvPr/>
        </p:nvSpPr>
        <p:spPr>
          <a:xfrm>
            <a:off x="125668" y="3177720"/>
            <a:ext cx="1142742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El sonido de las trompetas y la oración iban de la mano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Durante la adoración en el Templo o en los festivales, las trompetas le “recordaban” a Dios su pacto con su pueblo.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También le recordaba al pueblo que debía prepararse para el “día de Jehová” Según lo que dice: Joel 2:1. </a:t>
            </a:r>
          </a:p>
          <a:p>
            <a:pPr algn="just"/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 una batalla, el sonido de la trompeta daba </a:t>
            </a:r>
            <a:r>
              <a:rPr lang="es-E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instrucciones y advertencias clave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 invocaba a Dios para que salvara a su pueblo. </a:t>
            </a:r>
            <a:endParaRPr lang="es-G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5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C5D6441-2DD7-8562-0B9A-458A41A13494}"/>
              </a:ext>
            </a:extLst>
          </p:cNvPr>
          <p:cNvSpPr txBox="1"/>
          <p:nvPr/>
        </p:nvSpPr>
        <p:spPr>
          <a:xfrm>
            <a:off x="178423" y="329378"/>
            <a:ext cx="48244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 el libro de </a:t>
            </a:r>
            <a:r>
              <a:rPr lang="es-ES" sz="2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Números 10:8 </a:t>
            </a:r>
            <a:r>
              <a:rPr lang="es-E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Dice que los encargados de tocar las trompetas eran personas especiales: </a:t>
            </a:r>
            <a:endParaRPr lang="es-GT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CE79C83-8C21-7610-FC8F-FF33BC2B19DE}"/>
              </a:ext>
            </a:extLst>
          </p:cNvPr>
          <p:cNvSpPr txBox="1"/>
          <p:nvPr/>
        </p:nvSpPr>
        <p:spPr>
          <a:xfrm>
            <a:off x="55330" y="2921076"/>
            <a:ext cx="507058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“Y los </a:t>
            </a:r>
            <a:r>
              <a:rPr lang="es-ES" sz="2800" b="1" i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hijos de Aarón, los sacerdotes, tocarán las trompetas</a:t>
            </a:r>
            <a:r>
              <a:rPr lang="es-ES" sz="28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 y las tendréis por estatuto perpetuo por vuestras generaciones.”</a:t>
            </a:r>
            <a:endParaRPr lang="es-GT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094 Josué 6: &quot;Destrucción de Jericó; Estudio arqueológico&quot; | Iglesia de  Dios Unida">
            <a:extLst>
              <a:ext uri="{FF2B5EF4-FFF2-40B4-BE49-F238E27FC236}">
                <a16:creationId xmlns:a16="http://schemas.microsoft.com/office/drawing/2014/main" id="{FE2A70B0-64F4-B5E2-B18D-731F59B30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95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7EFD4A3-C426-7740-9FE0-A6730E2B7912}"/>
              </a:ext>
            </a:extLst>
          </p:cNvPr>
          <p:cNvSpPr txBox="1"/>
          <p:nvPr/>
        </p:nvSpPr>
        <p:spPr>
          <a:xfrm>
            <a:off x="186018" y="598750"/>
            <a:ext cx="63481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Así como en el antiguo Israel las trompetas se utilizaban para anunciar acontecimientos.</a:t>
            </a:r>
            <a:endParaRPr lang="es-GT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6" name="Picture 8">
            <a:extLst>
              <a:ext uri="{FF2B5EF4-FFF2-40B4-BE49-F238E27FC236}">
                <a16:creationId xmlns:a16="http://schemas.microsoft.com/office/drawing/2014/main" id="{871B056D-D0FA-90A3-EACB-D636F486E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094" y="100490"/>
            <a:ext cx="5425888" cy="305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0A16122-B3AC-2424-C2D1-706D29B98330}"/>
              </a:ext>
            </a:extLst>
          </p:cNvPr>
          <p:cNvSpPr txBox="1"/>
          <p:nvPr/>
        </p:nvSpPr>
        <p:spPr>
          <a:xfrm>
            <a:off x="5848353" y="3505199"/>
            <a:ext cx="634813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3200" b="0" i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Para nuestro tiempo, el apóstol Juan inspirado por el Espíritu Santo escribió sobre 7 trompetas tocadas por 7 ángeles, que están dando un sonido certero y están anunciando acontecimientos .</a:t>
            </a:r>
            <a:endParaRPr lang="es-GT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80" name="Picture 12" descr="Cita Divina: APOCALIPSIS 8. Séptimo sello y las 7 Trompetas">
            <a:extLst>
              <a:ext uri="{FF2B5EF4-FFF2-40B4-BE49-F238E27FC236}">
                <a16:creationId xmlns:a16="http://schemas.microsoft.com/office/drawing/2014/main" id="{1CF69C5A-9859-9FDC-49E5-ED6E51292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5" y="3359137"/>
            <a:ext cx="5685984" cy="319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88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38327" y="383572"/>
            <a:ext cx="7565957" cy="914400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3600" b="1" dirty="0">
                <a:solidFill>
                  <a:schemeClr val="tx1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¿Y el cumplimiento de las 7 trompetas son para el futuro? </a:t>
            </a:r>
            <a:endParaRPr lang="pt-BR" sz="3600" b="1" dirty="0">
              <a:solidFill>
                <a:schemeClr val="tx1"/>
              </a:solidFill>
              <a:latin typeface="Berlin Sans FB Demi" panose="020E08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402602" y="1546054"/>
            <a:ext cx="5366971" cy="1533379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"Las siete trompetas significan un anuncio perfecto y completo” 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LAS SIETE TROMPETAS | El Remanente">
            <a:extLst>
              <a:ext uri="{FF2B5EF4-FFF2-40B4-BE49-F238E27FC236}">
                <a16:creationId xmlns:a16="http://schemas.microsoft.com/office/drawing/2014/main" id="{ED06988C-77CE-6F44-5740-FCB42CE88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52" y="1556312"/>
            <a:ext cx="3257550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51EB377-0C3C-678D-3A71-BCC75A00D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8001" y="778119"/>
            <a:ext cx="2375790" cy="5301762"/>
          </a:xfrm>
          <a:prstGeom prst="rect">
            <a:avLst/>
          </a:prstGeom>
        </p:spPr>
      </p:pic>
      <p:sp>
        <p:nvSpPr>
          <p:cNvPr id="8" name="Subtítulo 2">
            <a:extLst>
              <a:ext uri="{FF2B5EF4-FFF2-40B4-BE49-F238E27FC236}">
                <a16:creationId xmlns:a16="http://schemas.microsoft.com/office/drawing/2014/main" id="{D62D475D-6CF3-2C6F-C3B0-2BAA4D227D07}"/>
              </a:ext>
            </a:extLst>
          </p:cNvPr>
          <p:cNvSpPr txBox="1">
            <a:spLocks/>
          </p:cNvSpPr>
          <p:nvPr/>
        </p:nvSpPr>
        <p:spPr>
          <a:xfrm>
            <a:off x="295509" y="3205302"/>
            <a:ext cx="8513630" cy="17672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siete trompetas 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abarcan el curso de los acontecimientos desde </a:t>
            </a:r>
            <a:r>
              <a:rPr lang="es-ES" sz="2800" b="1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días de Juan hasta la conclusión de la historia de esta Tierra</a:t>
            </a:r>
            <a:r>
              <a:rPr lang="es-ES" sz="28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(Apoc. 11:15-18).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36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9535" y="0"/>
            <a:ext cx="7565957" cy="914400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chemeClr val="tx1"/>
                </a:solidFill>
                <a:latin typeface="Berlin Sans FB Demi" panose="020E0802020502020306" pitchFamily="34" charset="0"/>
                <a:cs typeface="Calibri" panose="020F0502020204030204" pitchFamily="34" charset="0"/>
              </a:rPr>
              <a:t>La Antesala para las Siete Trompetas</a:t>
            </a:r>
            <a:endParaRPr lang="pt-BR" sz="3600" b="1" dirty="0">
              <a:solidFill>
                <a:schemeClr val="tx1"/>
              </a:solidFill>
              <a:latin typeface="Berlin Sans FB Demi" panose="020E0802020502020306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73925" y="985259"/>
            <a:ext cx="2349468" cy="573552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Apocalipsis 8:2-5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LAS SIETE TROMPETAS | El Remanente">
            <a:extLst>
              <a:ext uri="{FF2B5EF4-FFF2-40B4-BE49-F238E27FC236}">
                <a16:creationId xmlns:a16="http://schemas.microsoft.com/office/drawing/2014/main" id="{ED06988C-77CE-6F44-5740-FCB42CE88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032" y="764931"/>
            <a:ext cx="3418883" cy="145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51EB377-0C3C-678D-3A71-BCC75A00D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3852" y="2224454"/>
            <a:ext cx="1737014" cy="3876284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FC313FC-7D6E-2F2B-F24A-279D0436A003}"/>
              </a:ext>
            </a:extLst>
          </p:cNvPr>
          <p:cNvSpPr txBox="1"/>
          <p:nvPr/>
        </p:nvSpPr>
        <p:spPr>
          <a:xfrm>
            <a:off x="173925" y="1735179"/>
            <a:ext cx="830873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(2) </a:t>
            </a:r>
            <a:r>
              <a:rPr lang="es-ES" sz="18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“Y vi a los </a:t>
            </a:r>
            <a:r>
              <a:rPr lang="es-ES" sz="1800" b="1" i="1" u="sng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siete ángeles que estaban en pie ante Dios</a:t>
            </a:r>
            <a:r>
              <a:rPr lang="es-ES" sz="18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 y se les </a:t>
            </a:r>
            <a:r>
              <a:rPr lang="es-ES" sz="1800" b="1" i="1" u="sng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dieron Siete Trompetas</a:t>
            </a:r>
            <a:r>
              <a:rPr lang="es-ES" sz="18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algn="just"/>
            <a:r>
              <a:rPr lang="es-E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(3) </a:t>
            </a:r>
            <a:r>
              <a:rPr lang="es-ES" sz="1800" b="1" i="1" u="sng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Otro ángel vino </a:t>
            </a:r>
            <a:r>
              <a:rPr lang="es-ES" sz="18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entonces y se paró ante el altar, con un incensario de oro; y se le dio </a:t>
            </a:r>
            <a:r>
              <a:rPr lang="es-ES" sz="1800" b="1" i="1" u="sng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mucho incienso para añadirlo a las oraciones de todos los santos</a:t>
            </a:r>
            <a:r>
              <a:rPr lang="es-ES" sz="18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sobre el altar de oro que estaba delante del trono. </a:t>
            </a:r>
          </a:p>
          <a:p>
            <a:pPr algn="just"/>
            <a:r>
              <a:rPr lang="es-E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(4) </a:t>
            </a:r>
            <a:r>
              <a:rPr lang="es-ES" sz="18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 </a:t>
            </a:r>
            <a:r>
              <a:rPr lang="es-ES" sz="1800" b="1" i="1" u="sng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de la mano del ángel subió a la presencia de Dios el humo del incienso con las oraciones de los santos</a:t>
            </a:r>
            <a:r>
              <a:rPr lang="es-ES" sz="18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 </a:t>
            </a:r>
          </a:p>
          <a:p>
            <a:pPr algn="just"/>
            <a:r>
              <a:rPr lang="es-ES" sz="12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(5) </a:t>
            </a:r>
            <a:r>
              <a:rPr lang="es-ES" sz="18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Y </a:t>
            </a:r>
            <a:r>
              <a:rPr lang="es-ES" sz="1800" b="1" i="1" u="sng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el ángel tomó el incensario</a:t>
            </a:r>
            <a:r>
              <a:rPr lang="es-ES" sz="18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, y lo llenó del fuego del altar, y </a:t>
            </a:r>
            <a:r>
              <a:rPr lang="es-ES" sz="1800" b="1" i="1" u="sng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lo arrojó a la tierra</a:t>
            </a:r>
            <a:r>
              <a:rPr lang="es-ES" sz="1800" b="0" i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; y hubo truenos, y voces, y relámpagos, y un terremoto.”</a:t>
            </a:r>
            <a:r>
              <a:rPr lang="es-ES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endParaRPr lang="es-GT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9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F61F2C-FC4A-4FD4-8269-955D7660316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70213" y="5503"/>
            <a:ext cx="7315200" cy="91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7 Trompetas de Apocalipsis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24464F-2904-427C-8D99-81FA2DA67BA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04449" y="1985659"/>
            <a:ext cx="8467344" cy="71569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b="1" dirty="0">
                <a:latin typeface="Times" pitchFamily="2" charset="0"/>
                <a:ea typeface="Calibri" panose="020F0502020204030204" pitchFamily="34" charset="0"/>
                <a:cs typeface="Arial" panose="020B0604020202020204" pitchFamily="34" charset="0"/>
              </a:rPr>
              <a:t>Lo mas aceptable es que las siete trompetas se aplican aproximadamente a los mismos períodos que abarcan las siete iglesias y los siete sellos: </a:t>
            </a:r>
            <a:endParaRPr lang="es-MX" sz="1800" b="1" dirty="0">
              <a:effectLst/>
              <a:latin typeface="Times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2" descr="LAS SIETE TROMPETAS | El Remanente">
            <a:extLst>
              <a:ext uri="{FF2B5EF4-FFF2-40B4-BE49-F238E27FC236}">
                <a16:creationId xmlns:a16="http://schemas.microsoft.com/office/drawing/2014/main" id="{C1B0D2F5-ED4B-98AF-51BE-D7F027EB9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793" y="782516"/>
            <a:ext cx="3420207" cy="146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Reloj de arena en el fondo de una puesta de sol. el valor del tiempo en la  vida. una eternidad. | Foto Premium">
            <a:extLst>
              <a:ext uri="{FF2B5EF4-FFF2-40B4-BE49-F238E27FC236}">
                <a16:creationId xmlns:a16="http://schemas.microsoft.com/office/drawing/2014/main" id="{56FA58F6-C338-EA50-1CD9-F965BAEDB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793" y="2242605"/>
            <a:ext cx="3420207" cy="383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6B34260-D0F5-6E0D-B3A2-A839C16815D7}"/>
              </a:ext>
            </a:extLst>
          </p:cNvPr>
          <p:cNvSpPr txBox="1"/>
          <p:nvPr/>
        </p:nvSpPr>
        <p:spPr>
          <a:xfrm>
            <a:off x="71775" y="2701352"/>
            <a:ext cx="846734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FFC000"/>
                </a:solidFill>
                <a:latin typeface="Times" pitchFamily="2" charset="0"/>
                <a:cs typeface="Arial" panose="020B0604020202020204" pitchFamily="34" charset="0"/>
              </a:rPr>
              <a:t>Las </a:t>
            </a:r>
            <a:r>
              <a:rPr lang="es-ES" b="1" u="sng" dirty="0">
                <a:solidFill>
                  <a:schemeClr val="bg1"/>
                </a:solidFill>
                <a:latin typeface="Times" pitchFamily="2" charset="0"/>
                <a:cs typeface="Arial" panose="020B0604020202020204" pitchFamily="34" charset="0"/>
              </a:rPr>
              <a:t>primeras cuatro trompetas </a:t>
            </a:r>
            <a:r>
              <a:rPr lang="es-ES" b="1" dirty="0">
                <a:solidFill>
                  <a:srgbClr val="FFC000"/>
                </a:solidFill>
                <a:latin typeface="Times" pitchFamily="2" charset="0"/>
                <a:cs typeface="Arial" panose="020B0604020202020204" pitchFamily="34" charset="0"/>
              </a:rPr>
              <a:t> anuncian juicios sobre las nación que crucificó a Cristo y persiguieron a la iglesia primitiva:  al Imperio Romano en su fase imperial</a:t>
            </a:r>
            <a:endParaRPr lang="es-GT" b="1" dirty="0">
              <a:solidFill>
                <a:srgbClr val="FFC000"/>
              </a:solidFill>
              <a:latin typeface="Times" pitchFamily="2" charset="0"/>
              <a:cs typeface="Arial" panose="020B060402020202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284C4D2-336A-73A0-B062-ED26438FD8F7}"/>
              </a:ext>
            </a:extLst>
          </p:cNvPr>
          <p:cNvSpPr txBox="1"/>
          <p:nvPr/>
        </p:nvSpPr>
        <p:spPr>
          <a:xfrm>
            <a:off x="188112" y="3624682"/>
            <a:ext cx="846734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FFC000"/>
                </a:solidFill>
                <a:latin typeface="Times" pitchFamily="2" charset="0"/>
                <a:cs typeface="Arial" panose="020B0604020202020204" pitchFamily="34" charset="0"/>
              </a:rPr>
              <a:t>La </a:t>
            </a:r>
            <a:r>
              <a:rPr lang="es-ES" b="1" u="sng" dirty="0">
                <a:solidFill>
                  <a:schemeClr val="bg1"/>
                </a:solidFill>
                <a:latin typeface="Times" pitchFamily="2" charset="0"/>
                <a:cs typeface="Arial" panose="020B0604020202020204" pitchFamily="34" charset="0"/>
              </a:rPr>
              <a:t>quinta y la sexta trompeta</a:t>
            </a:r>
            <a:r>
              <a:rPr lang="es-ES" b="1" dirty="0">
                <a:solidFill>
                  <a:schemeClr val="bg1"/>
                </a:solidFill>
                <a:latin typeface="Times" pitchFamily="2" charset="0"/>
                <a:cs typeface="Arial" panose="020B0604020202020204" pitchFamily="34" charset="0"/>
              </a:rPr>
              <a:t> </a:t>
            </a:r>
            <a:r>
              <a:rPr lang="es-ES" b="1" dirty="0">
                <a:solidFill>
                  <a:srgbClr val="FFC000"/>
                </a:solidFill>
                <a:latin typeface="Times" pitchFamily="2" charset="0"/>
                <a:cs typeface="Arial" panose="020B0604020202020204" pitchFamily="34" charset="0"/>
              </a:rPr>
              <a:t>describen las facciones enfrentadas del mundo religioso a fines de la Edad Media y el período posterior a la Reforma. Estos períodos se caracterizan por una creciente actividad demoníaca que finalmente encamina al mundo a la batalla del Armagedón.</a:t>
            </a:r>
            <a:endParaRPr lang="es-GT" b="1" dirty="0">
              <a:solidFill>
                <a:srgbClr val="FFC000"/>
              </a:solidFill>
              <a:latin typeface="Times" pitchFamily="2" charset="0"/>
              <a:cs typeface="Arial" panose="020B060402020202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0A9C166-E90C-6262-B3BA-FE353F22C95D}"/>
              </a:ext>
            </a:extLst>
          </p:cNvPr>
          <p:cNvSpPr txBox="1"/>
          <p:nvPr/>
        </p:nvSpPr>
        <p:spPr>
          <a:xfrm>
            <a:off x="46363" y="5034890"/>
            <a:ext cx="8142207" cy="92333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sexta trompeta 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lleva al </a:t>
            </a:r>
            <a:r>
              <a:rPr lang="es-ES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 del fin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Antes de que suene la </a:t>
            </a:r>
            <a:r>
              <a:rPr lang="es-ES" b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séptima trompeta</a:t>
            </a:r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 inserta un intermedio que explica la tarea y la experiencia del pueblo de Dios en el tiempo del fin.</a:t>
            </a:r>
            <a:endParaRPr lang="es-G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387CCE8-FBB2-7FAF-739B-CC9CE3E38B25}"/>
              </a:ext>
            </a:extLst>
          </p:cNvPr>
          <p:cNvSpPr txBox="1"/>
          <p:nvPr/>
        </p:nvSpPr>
        <p:spPr>
          <a:xfrm>
            <a:off x="643904" y="1035620"/>
            <a:ext cx="801155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600" dirty="0">
                <a:solidFill>
                  <a:schemeClr val="bg1"/>
                </a:solidFill>
                <a:latin typeface="Times" pitchFamily="2" charset="0"/>
              </a:rPr>
              <a:t>Varios hitoriadores Adventistas mencionan sobre las primeras 2 trompetas; se aplican a la</a:t>
            </a:r>
          </a:p>
          <a:p>
            <a:r>
              <a:rPr lang="es-GT" sz="1600" dirty="0">
                <a:solidFill>
                  <a:schemeClr val="bg1"/>
                </a:solidFill>
                <a:latin typeface="Times" pitchFamily="2" charset="0"/>
              </a:rPr>
              <a:t> nacion Judios y a los romanos Y la 3 y 4 trompeta acontecimientos de la iglesia cristiana en la </a:t>
            </a:r>
          </a:p>
          <a:p>
            <a:r>
              <a:rPr lang="es-GT" sz="1600" dirty="0">
                <a:solidFill>
                  <a:schemeClr val="bg1"/>
                </a:solidFill>
                <a:latin typeface="Times" pitchFamily="2" charset="0"/>
              </a:rPr>
              <a:t>epoca medieval;  hay muchas aplicaciones que se le de dan a las trompetas.</a:t>
            </a:r>
          </a:p>
        </p:txBody>
      </p:sp>
    </p:spTree>
    <p:extLst>
      <p:ext uri="{BB962C8B-B14F-4D97-AF65-F5344CB8AC3E}">
        <p14:creationId xmlns:p14="http://schemas.microsoft.com/office/powerpoint/2010/main" val="994786259"/>
      </p:ext>
    </p:extLst>
  </p:cSld>
  <p:clrMapOvr>
    <a:masterClrMapping/>
  </p:clrMapOvr>
</p:sld>
</file>

<file path=ppt/theme/theme1.xml><?xml version="1.0" encoding="utf-8"?>
<a:theme xmlns:a="http://schemas.openxmlformats.org/drawingml/2006/main" name="Quadro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1870</Words>
  <Application>Microsoft Macintosh PowerPoint</Application>
  <PresentationFormat>Panorámica</PresentationFormat>
  <Paragraphs>89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7" baseType="lpstr">
      <vt:lpstr>Aharoni</vt:lpstr>
      <vt:lpstr>Arial</vt:lpstr>
      <vt:lpstr>Berlin Sans FB Demi</vt:lpstr>
      <vt:lpstr>Calibri</vt:lpstr>
      <vt:lpstr>Corbel</vt:lpstr>
      <vt:lpstr>Montserrat</vt:lpstr>
      <vt:lpstr>system-ui</vt:lpstr>
      <vt:lpstr>Times</vt:lpstr>
      <vt:lpstr>Wingdings 2</vt:lpstr>
      <vt:lpstr>Quadro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¿Y el cumplimiento de las 7 trompetas son para el futuro? </vt:lpstr>
      <vt:lpstr>La Antesala para las Siete Trompetas</vt:lpstr>
      <vt:lpstr>Las 7 Trompetas de Apocalipsis</vt:lpstr>
      <vt:lpstr>Primera Trompeta: Apocalipsis 8:7</vt:lpstr>
      <vt:lpstr>Segunda Trompeta: Apocalipsis 8:8-9</vt:lpstr>
      <vt:lpstr>Tercera Trompeta: Apocalipsis 8:10-11</vt:lpstr>
      <vt:lpstr>Cuarta Trompeta: Apocalipsis 8:12</vt:lpstr>
      <vt:lpstr>Apocalipsis 8:13</vt:lpstr>
      <vt:lpstr>Quinta Trompeta: Apocalipsis 9:1-6,12</vt:lpstr>
      <vt:lpstr>Sexta Trompeta: Apocalipsis 9:13-16, 20,21</vt:lpstr>
      <vt:lpstr>Séptima Trompeta: Apocalipsis 9:13-16, 20,21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Danilo Monterroso</cp:lastModifiedBy>
  <cp:revision>1</cp:revision>
  <dcterms:modified xsi:type="dcterms:W3CDTF">2023-03-19T21:50:29Z</dcterms:modified>
</cp:coreProperties>
</file>